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288000" cy="10287000"/>
  <p:notesSz cx="6858000" cy="9144000"/>
  <p:embeddedFontLs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Montserrat Classic" panose="020B0604020202020204" charset="0"/>
      <p:regular r:id="rId16"/>
    </p:embeddedFont>
    <p:embeddedFont>
      <p:font typeface="Montserrat Classic Bold" panose="020B0604020202020204" charset="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B444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1" d="100"/>
          <a:sy n="71" d="100"/>
        </p:scale>
        <p:origin x="54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9.svg"/><Relationship Id="rId7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10.jpeg"/><Relationship Id="rId9" Type="http://schemas.openxmlformats.org/officeDocument/2006/relationships/image" Target="../media/image3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7" Type="http://schemas.openxmlformats.org/officeDocument/2006/relationships/image" Target="../media/image3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3" Type="http://schemas.openxmlformats.org/officeDocument/2006/relationships/image" Target="../media/image5.svg"/><Relationship Id="rId7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12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3" Type="http://schemas.openxmlformats.org/officeDocument/2006/relationships/image" Target="../media/image5.svg"/><Relationship Id="rId7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13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3" Type="http://schemas.openxmlformats.org/officeDocument/2006/relationships/image" Target="../media/image5.svg"/><Relationship Id="rId7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3" Type="http://schemas.openxmlformats.org/officeDocument/2006/relationships/image" Target="../media/image5.svg"/><Relationship Id="rId7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5.svg"/><Relationship Id="rId7" Type="http://schemas.openxmlformats.org/officeDocument/2006/relationships/image" Target="../media/image3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9.svg"/><Relationship Id="rId4" Type="http://schemas.openxmlformats.org/officeDocument/2006/relationships/image" Target="../media/image8.png"/><Relationship Id="rId9" Type="http://schemas.openxmlformats.org/officeDocument/2006/relationships/image" Target="../media/image17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44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052704" y="-150548"/>
            <a:ext cx="8757453" cy="7583464"/>
            <a:chOff x="0" y="0"/>
            <a:chExt cx="7029450" cy="608711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029450" cy="6088380"/>
            </a:xfrm>
            <a:custGeom>
              <a:avLst/>
              <a:gdLst/>
              <a:ahLst/>
              <a:cxnLst/>
              <a:rect l="l" t="t" r="r" b="b"/>
              <a:pathLst>
                <a:path w="7029450" h="6088380">
                  <a:moveTo>
                    <a:pt x="5271770" y="0"/>
                  </a:moveTo>
                  <a:lnTo>
                    <a:pt x="1757680" y="0"/>
                  </a:lnTo>
                  <a:lnTo>
                    <a:pt x="0" y="3044190"/>
                  </a:lnTo>
                  <a:lnTo>
                    <a:pt x="0" y="4330700"/>
                  </a:lnTo>
                  <a:cubicBezTo>
                    <a:pt x="0" y="5300980"/>
                    <a:pt x="787400" y="6088380"/>
                    <a:pt x="1757680" y="6088380"/>
                  </a:cubicBezTo>
                  <a:lnTo>
                    <a:pt x="5271770" y="6088380"/>
                  </a:lnTo>
                  <a:lnTo>
                    <a:pt x="7029450" y="3044190"/>
                  </a:lnTo>
                  <a:lnTo>
                    <a:pt x="7029450" y="1757680"/>
                  </a:lnTo>
                  <a:cubicBezTo>
                    <a:pt x="7029450" y="787400"/>
                    <a:pt x="6242050" y="0"/>
                    <a:pt x="5271770" y="0"/>
                  </a:cubicBezTo>
                  <a:close/>
                </a:path>
              </a:pathLst>
            </a:custGeom>
            <a:blipFill>
              <a:blip r:embed="rId2"/>
              <a:stretch>
                <a:fillRect l="-32097" r="-32097"/>
              </a:stretch>
            </a:blipFill>
          </p:spPr>
        </p:sp>
      </p:grpSp>
      <p:sp>
        <p:nvSpPr>
          <p:cNvPr id="4" name="TextBox 4"/>
          <p:cNvSpPr txBox="1"/>
          <p:nvPr/>
        </p:nvSpPr>
        <p:spPr>
          <a:xfrm>
            <a:off x="8071417" y="1366242"/>
            <a:ext cx="7235911" cy="5638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622"/>
              </a:lnSpc>
            </a:pPr>
            <a:r>
              <a:rPr lang="en-US" sz="3301">
                <a:solidFill>
                  <a:srgbClr val="E5E5E5"/>
                </a:solidFill>
                <a:latin typeface="Montserrat Classic"/>
              </a:rPr>
              <a:t>CSE424 (PATTERN RECOGNITION)</a:t>
            </a:r>
          </a:p>
        </p:txBody>
      </p:sp>
      <p:sp>
        <p:nvSpPr>
          <p:cNvPr id="5" name="Freeform 5"/>
          <p:cNvSpPr/>
          <p:nvPr/>
        </p:nvSpPr>
        <p:spPr>
          <a:xfrm>
            <a:off x="7192609" y="1337474"/>
            <a:ext cx="748798" cy="648050"/>
          </a:xfrm>
          <a:custGeom>
            <a:avLst/>
            <a:gdLst/>
            <a:ahLst/>
            <a:cxnLst/>
            <a:rect l="l" t="t" r="r" b="b"/>
            <a:pathLst>
              <a:path w="748798" h="648050">
                <a:moveTo>
                  <a:pt x="0" y="0"/>
                </a:moveTo>
                <a:lnTo>
                  <a:pt x="748798" y="0"/>
                </a:lnTo>
                <a:lnTo>
                  <a:pt x="748798" y="648050"/>
                </a:lnTo>
                <a:lnTo>
                  <a:pt x="0" y="6480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flipH="1">
            <a:off x="-2052704" y="8243721"/>
            <a:ext cx="8757453" cy="7571877"/>
          </a:xfrm>
          <a:custGeom>
            <a:avLst/>
            <a:gdLst/>
            <a:ahLst/>
            <a:cxnLst/>
            <a:rect l="l" t="t" r="r" b="b"/>
            <a:pathLst>
              <a:path w="8757453" h="7571877">
                <a:moveTo>
                  <a:pt x="8757453" y="0"/>
                </a:moveTo>
                <a:lnTo>
                  <a:pt x="0" y="0"/>
                </a:lnTo>
                <a:lnTo>
                  <a:pt x="0" y="7571877"/>
                </a:lnTo>
                <a:lnTo>
                  <a:pt x="8757453" y="7571877"/>
                </a:lnTo>
                <a:lnTo>
                  <a:pt x="8757453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2485119" y="5878058"/>
            <a:ext cx="338117" cy="338117"/>
          </a:xfrm>
          <a:custGeom>
            <a:avLst/>
            <a:gdLst/>
            <a:ahLst/>
            <a:cxnLst/>
            <a:rect l="l" t="t" r="r" b="b"/>
            <a:pathLst>
              <a:path w="338117" h="338117">
                <a:moveTo>
                  <a:pt x="0" y="0"/>
                </a:moveTo>
                <a:lnTo>
                  <a:pt x="338117" y="0"/>
                </a:lnTo>
                <a:lnTo>
                  <a:pt x="338117" y="338118"/>
                </a:lnTo>
                <a:lnTo>
                  <a:pt x="0" y="33811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7192609" y="2433983"/>
            <a:ext cx="10098960" cy="61470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916"/>
              </a:lnSpc>
            </a:pPr>
            <a:r>
              <a:rPr lang="en-US" sz="6287">
                <a:solidFill>
                  <a:srgbClr val="E5E5E5"/>
                </a:solidFill>
                <a:latin typeface="Montserrat Classic Bold"/>
              </a:rPr>
              <a:t>COMPARATIVE EEG ANALYSIS BETWEEN CLASSIFICATION,</a:t>
            </a:r>
          </a:p>
          <a:p>
            <a:pPr>
              <a:lnSpc>
                <a:spcPts val="6916"/>
              </a:lnSpc>
            </a:pPr>
            <a:r>
              <a:rPr lang="en-US" sz="6287">
                <a:solidFill>
                  <a:srgbClr val="E5E5E5"/>
                </a:solidFill>
                <a:latin typeface="Montserrat Classic Bold"/>
              </a:rPr>
              <a:t>Regression, and Deep Learning Models for Mental</a:t>
            </a:r>
          </a:p>
          <a:p>
            <a:pPr marL="0" lvl="0" indent="0">
              <a:lnSpc>
                <a:spcPts val="6916"/>
              </a:lnSpc>
            </a:pPr>
            <a:r>
              <a:rPr lang="en-US" sz="6287">
                <a:solidFill>
                  <a:srgbClr val="E5E5E5"/>
                </a:solidFill>
                <a:latin typeface="Montserrat Classic Bold"/>
              </a:rPr>
              <a:t>Disorder Detection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418043" y="8911082"/>
            <a:ext cx="1815959" cy="618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79"/>
              </a:lnSpc>
              <a:spcBef>
                <a:spcPct val="0"/>
              </a:spcBef>
            </a:pPr>
            <a:r>
              <a:rPr lang="en-US" sz="3556">
                <a:solidFill>
                  <a:srgbClr val="FFFFFF"/>
                </a:solidFill>
                <a:latin typeface="Montserrat Classic"/>
              </a:rPr>
              <a:t>CSE424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44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047773" y="4307251"/>
            <a:ext cx="3523234" cy="1500320"/>
            <a:chOff x="0" y="0"/>
            <a:chExt cx="812800" cy="34611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346119"/>
            </a:xfrm>
            <a:custGeom>
              <a:avLst/>
              <a:gdLst/>
              <a:ahLst/>
              <a:cxnLst/>
              <a:rect l="l" t="t" r="r" b="b"/>
              <a:pathLst>
                <a:path w="812800" h="346119">
                  <a:moveTo>
                    <a:pt x="131843" y="0"/>
                  </a:moveTo>
                  <a:lnTo>
                    <a:pt x="680957" y="0"/>
                  </a:lnTo>
                  <a:cubicBezTo>
                    <a:pt x="753772" y="0"/>
                    <a:pt x="812800" y="59028"/>
                    <a:pt x="812800" y="131843"/>
                  </a:cubicBezTo>
                  <a:lnTo>
                    <a:pt x="812800" y="214276"/>
                  </a:lnTo>
                  <a:cubicBezTo>
                    <a:pt x="812800" y="287091"/>
                    <a:pt x="753772" y="346119"/>
                    <a:pt x="680957" y="346119"/>
                  </a:cubicBezTo>
                  <a:lnTo>
                    <a:pt x="131843" y="346119"/>
                  </a:lnTo>
                  <a:cubicBezTo>
                    <a:pt x="59028" y="346119"/>
                    <a:pt x="0" y="287091"/>
                    <a:pt x="0" y="214276"/>
                  </a:cubicBezTo>
                  <a:lnTo>
                    <a:pt x="0" y="131843"/>
                  </a:lnTo>
                  <a:cubicBezTo>
                    <a:pt x="0" y="59028"/>
                    <a:pt x="59028" y="0"/>
                    <a:pt x="131843" y="0"/>
                  </a:cubicBezTo>
                  <a:close/>
                </a:path>
              </a:pathLst>
            </a:custGeom>
            <a:solidFill>
              <a:srgbClr val="FDA715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393744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1B4444"/>
                  </a:solidFill>
                  <a:latin typeface="Montserrat Classic"/>
                </a:rPr>
                <a:t>Detection of the mental disorder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3274916" y="4590591"/>
            <a:ext cx="2516448" cy="933641"/>
            <a:chOff x="0" y="0"/>
            <a:chExt cx="1229054" cy="45599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29054" cy="455998"/>
            </a:xfrm>
            <a:custGeom>
              <a:avLst/>
              <a:gdLst/>
              <a:ahLst/>
              <a:cxnLst/>
              <a:rect l="l" t="t" r="r" b="b"/>
              <a:pathLst>
                <a:path w="1229054" h="455998">
                  <a:moveTo>
                    <a:pt x="0" y="0"/>
                  </a:moveTo>
                  <a:lnTo>
                    <a:pt x="1229054" y="0"/>
                  </a:lnTo>
                  <a:lnTo>
                    <a:pt x="1229054" y="455998"/>
                  </a:lnTo>
                  <a:lnTo>
                    <a:pt x="0" y="455998"/>
                  </a:lnTo>
                  <a:close/>
                </a:path>
              </a:pathLst>
            </a:custGeom>
            <a:solidFill>
              <a:srgbClr val="E5E5E5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229054" cy="494098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1B4444"/>
                  </a:solidFill>
                  <a:latin typeface="Montserrat Classic"/>
                </a:rPr>
                <a:t>Model Training and Evaluation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6714752" y="2657959"/>
            <a:ext cx="2511007" cy="884157"/>
            <a:chOff x="0" y="0"/>
            <a:chExt cx="1226396" cy="43182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226396" cy="431829"/>
            </a:xfrm>
            <a:custGeom>
              <a:avLst/>
              <a:gdLst/>
              <a:ahLst/>
              <a:cxnLst/>
              <a:rect l="l" t="t" r="r" b="b"/>
              <a:pathLst>
                <a:path w="1226396" h="431829">
                  <a:moveTo>
                    <a:pt x="0" y="0"/>
                  </a:moveTo>
                  <a:lnTo>
                    <a:pt x="1226396" y="0"/>
                  </a:lnTo>
                  <a:lnTo>
                    <a:pt x="1226396" y="431829"/>
                  </a:lnTo>
                  <a:lnTo>
                    <a:pt x="0" y="431829"/>
                  </a:lnTo>
                  <a:close/>
                </a:path>
              </a:pathLst>
            </a:custGeom>
            <a:solidFill>
              <a:srgbClr val="E5E5E5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1226396" cy="469929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1B4444"/>
                  </a:solidFill>
                  <a:latin typeface="Montserrat Classic"/>
                </a:rPr>
                <a:t>Dataset Analysis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6791044" y="6649464"/>
            <a:ext cx="2779962" cy="886682"/>
            <a:chOff x="0" y="0"/>
            <a:chExt cx="1357756" cy="43306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357756" cy="433063"/>
            </a:xfrm>
            <a:custGeom>
              <a:avLst/>
              <a:gdLst/>
              <a:ahLst/>
              <a:cxnLst/>
              <a:rect l="l" t="t" r="r" b="b"/>
              <a:pathLst>
                <a:path w="1357756" h="433063">
                  <a:moveTo>
                    <a:pt x="0" y="0"/>
                  </a:moveTo>
                  <a:lnTo>
                    <a:pt x="1357756" y="0"/>
                  </a:lnTo>
                  <a:lnTo>
                    <a:pt x="1357756" y="433063"/>
                  </a:lnTo>
                  <a:lnTo>
                    <a:pt x="0" y="433063"/>
                  </a:lnTo>
                  <a:close/>
                </a:path>
              </a:pathLst>
            </a:custGeom>
            <a:solidFill>
              <a:srgbClr val="E5E5E5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1357756" cy="471163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1B4444"/>
                  </a:solidFill>
                  <a:latin typeface="Montserrat Classic"/>
                </a:rPr>
                <a:t> Model Selection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0125999" y="4248548"/>
            <a:ext cx="2516448" cy="933641"/>
            <a:chOff x="0" y="0"/>
            <a:chExt cx="1229054" cy="455998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229054" cy="455998"/>
            </a:xfrm>
            <a:custGeom>
              <a:avLst/>
              <a:gdLst/>
              <a:ahLst/>
              <a:cxnLst/>
              <a:rect l="l" t="t" r="r" b="b"/>
              <a:pathLst>
                <a:path w="1229054" h="455998">
                  <a:moveTo>
                    <a:pt x="0" y="0"/>
                  </a:moveTo>
                  <a:lnTo>
                    <a:pt x="1229054" y="0"/>
                  </a:lnTo>
                  <a:lnTo>
                    <a:pt x="1229054" y="455998"/>
                  </a:lnTo>
                  <a:lnTo>
                    <a:pt x="0" y="455998"/>
                  </a:lnTo>
                  <a:close/>
                </a:path>
              </a:pathLst>
            </a:custGeom>
            <a:solidFill>
              <a:srgbClr val="E5E5E5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1229054" cy="494098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1B4444"/>
                  </a:solidFill>
                  <a:latin typeface="Montserrat Classic"/>
                </a:rPr>
                <a:t>Comparative Analysis Between the Models</a:t>
              </a:r>
            </a:p>
          </p:txBody>
        </p:sp>
      </p:grpSp>
      <p:sp>
        <p:nvSpPr>
          <p:cNvPr id="17" name="AutoShape 17"/>
          <p:cNvSpPr/>
          <p:nvPr/>
        </p:nvSpPr>
        <p:spPr>
          <a:xfrm flipV="1">
            <a:off x="9571006" y="4952718"/>
            <a:ext cx="554992" cy="104693"/>
          </a:xfrm>
          <a:prstGeom prst="line">
            <a:avLst/>
          </a:prstGeom>
          <a:ln w="19050" cap="rnd">
            <a:solidFill>
              <a:srgbClr val="E5E5E5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18" name="AutoShape 18"/>
          <p:cNvSpPr/>
          <p:nvPr/>
        </p:nvSpPr>
        <p:spPr>
          <a:xfrm flipH="1">
            <a:off x="5791363" y="5057411"/>
            <a:ext cx="256409" cy="0"/>
          </a:xfrm>
          <a:prstGeom prst="line">
            <a:avLst/>
          </a:prstGeom>
          <a:ln w="19050" cap="rnd">
            <a:solidFill>
              <a:srgbClr val="E5E5E5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19" name="AutoShape 19"/>
          <p:cNvSpPr/>
          <p:nvPr/>
        </p:nvSpPr>
        <p:spPr>
          <a:xfrm flipV="1">
            <a:off x="7871041" y="3542116"/>
            <a:ext cx="62882" cy="765135"/>
          </a:xfrm>
          <a:prstGeom prst="line">
            <a:avLst/>
          </a:prstGeom>
          <a:ln w="19050" cap="rnd">
            <a:solidFill>
              <a:srgbClr val="E5E5E5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20" name="AutoShape 20"/>
          <p:cNvSpPr/>
          <p:nvPr/>
        </p:nvSpPr>
        <p:spPr>
          <a:xfrm>
            <a:off x="7946359" y="5807571"/>
            <a:ext cx="153718" cy="841893"/>
          </a:xfrm>
          <a:prstGeom prst="line">
            <a:avLst/>
          </a:prstGeom>
          <a:ln w="19050" cap="rnd">
            <a:solidFill>
              <a:srgbClr val="E5E5E5"/>
            </a:solidFill>
            <a:prstDash val="solid"/>
            <a:headEnd type="none" w="sm" len="sm"/>
            <a:tailEnd type="triangle" w="lg" len="med"/>
          </a:ln>
        </p:spPr>
      </p:sp>
      <p:grpSp>
        <p:nvGrpSpPr>
          <p:cNvPr id="21" name="Group 21"/>
          <p:cNvGrpSpPr/>
          <p:nvPr/>
        </p:nvGrpSpPr>
        <p:grpSpPr>
          <a:xfrm>
            <a:off x="10125999" y="1850152"/>
            <a:ext cx="2272258" cy="895485"/>
            <a:chOff x="0" y="0"/>
            <a:chExt cx="1109790" cy="437362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109790" cy="437362"/>
            </a:xfrm>
            <a:custGeom>
              <a:avLst/>
              <a:gdLst/>
              <a:ahLst/>
              <a:cxnLst/>
              <a:rect l="l" t="t" r="r" b="b"/>
              <a:pathLst>
                <a:path w="1109790" h="437362">
                  <a:moveTo>
                    <a:pt x="0" y="0"/>
                  </a:moveTo>
                  <a:lnTo>
                    <a:pt x="1109790" y="0"/>
                  </a:lnTo>
                  <a:lnTo>
                    <a:pt x="1109790" y="437362"/>
                  </a:lnTo>
                  <a:lnTo>
                    <a:pt x="0" y="43736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E5E5E5"/>
              </a:solidFill>
              <a:prstDash val="solid"/>
              <a:miter/>
            </a:ln>
          </p:spPr>
        </p:sp>
        <p:sp>
          <p:nvSpPr>
            <p:cNvPr id="23" name="TextBox 23"/>
            <p:cNvSpPr txBox="1"/>
            <p:nvPr/>
          </p:nvSpPr>
          <p:spPr>
            <a:xfrm>
              <a:off x="0" y="-38100"/>
              <a:ext cx="1109790" cy="475462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E5E5E5"/>
                  </a:solidFill>
                  <a:latin typeface="Montserrat Classic"/>
                </a:rPr>
                <a:t>Feature Extraction</a:t>
              </a:r>
            </a:p>
          </p:txBody>
        </p:sp>
      </p:grpSp>
      <p:sp>
        <p:nvSpPr>
          <p:cNvPr id="24" name="AutoShape 24"/>
          <p:cNvSpPr/>
          <p:nvPr/>
        </p:nvSpPr>
        <p:spPr>
          <a:xfrm flipV="1">
            <a:off x="9225759" y="2574739"/>
            <a:ext cx="900240" cy="219365"/>
          </a:xfrm>
          <a:prstGeom prst="line">
            <a:avLst/>
          </a:prstGeom>
          <a:ln w="19050" cap="rnd">
            <a:solidFill>
              <a:srgbClr val="E5E5E5"/>
            </a:solidFill>
            <a:prstDash val="solid"/>
            <a:headEnd type="none" w="sm" len="sm"/>
            <a:tailEnd type="triangle" w="lg" len="med"/>
          </a:ln>
        </p:spPr>
      </p:sp>
      <p:grpSp>
        <p:nvGrpSpPr>
          <p:cNvPr id="25" name="Group 25"/>
          <p:cNvGrpSpPr/>
          <p:nvPr/>
        </p:nvGrpSpPr>
        <p:grpSpPr>
          <a:xfrm>
            <a:off x="3225024" y="2210217"/>
            <a:ext cx="2272258" cy="895485"/>
            <a:chOff x="0" y="0"/>
            <a:chExt cx="1109790" cy="437362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109790" cy="437362"/>
            </a:xfrm>
            <a:custGeom>
              <a:avLst/>
              <a:gdLst/>
              <a:ahLst/>
              <a:cxnLst/>
              <a:rect l="l" t="t" r="r" b="b"/>
              <a:pathLst>
                <a:path w="1109790" h="437362">
                  <a:moveTo>
                    <a:pt x="0" y="0"/>
                  </a:moveTo>
                  <a:lnTo>
                    <a:pt x="1109790" y="0"/>
                  </a:lnTo>
                  <a:lnTo>
                    <a:pt x="1109790" y="437362"/>
                  </a:lnTo>
                  <a:lnTo>
                    <a:pt x="0" y="43736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E5E5E5"/>
              </a:solidFill>
              <a:prstDash val="solid"/>
              <a:miter/>
            </a:ln>
          </p:spPr>
        </p:sp>
        <p:sp>
          <p:nvSpPr>
            <p:cNvPr id="27" name="TextBox 27"/>
            <p:cNvSpPr txBox="1"/>
            <p:nvPr/>
          </p:nvSpPr>
          <p:spPr>
            <a:xfrm>
              <a:off x="0" y="-38100"/>
              <a:ext cx="1109790" cy="475462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E5E5E5"/>
                  </a:solidFill>
                  <a:latin typeface="Montserrat Classic"/>
                </a:rPr>
                <a:t>Data Preprocessing</a:t>
              </a:r>
            </a:p>
          </p:txBody>
        </p:sp>
      </p:grpSp>
      <p:sp>
        <p:nvSpPr>
          <p:cNvPr id="28" name="AutoShape 28"/>
          <p:cNvSpPr/>
          <p:nvPr/>
        </p:nvSpPr>
        <p:spPr>
          <a:xfrm flipH="1" flipV="1">
            <a:off x="5497282" y="2797123"/>
            <a:ext cx="1217470" cy="149128"/>
          </a:xfrm>
          <a:prstGeom prst="line">
            <a:avLst/>
          </a:prstGeom>
          <a:ln w="19050" cap="rnd">
            <a:solidFill>
              <a:srgbClr val="E5E5E5"/>
            </a:solidFill>
            <a:prstDash val="solid"/>
            <a:headEnd type="none" w="sm" len="sm"/>
            <a:tailEnd type="triangle" w="lg" len="med"/>
          </a:ln>
        </p:spPr>
      </p:sp>
      <p:grpSp>
        <p:nvGrpSpPr>
          <p:cNvPr id="29" name="Group 29"/>
          <p:cNvGrpSpPr/>
          <p:nvPr/>
        </p:nvGrpSpPr>
        <p:grpSpPr>
          <a:xfrm>
            <a:off x="952765" y="954667"/>
            <a:ext cx="2272258" cy="895485"/>
            <a:chOff x="0" y="0"/>
            <a:chExt cx="1109790" cy="437362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1109790" cy="437362"/>
            </a:xfrm>
            <a:custGeom>
              <a:avLst/>
              <a:gdLst/>
              <a:ahLst/>
              <a:cxnLst/>
              <a:rect l="l" t="t" r="r" b="b"/>
              <a:pathLst>
                <a:path w="1109790" h="437362">
                  <a:moveTo>
                    <a:pt x="34071" y="0"/>
                  </a:moveTo>
                  <a:lnTo>
                    <a:pt x="1075718" y="0"/>
                  </a:lnTo>
                  <a:cubicBezTo>
                    <a:pt x="1084754" y="0"/>
                    <a:pt x="1093421" y="3590"/>
                    <a:pt x="1099810" y="9979"/>
                  </a:cubicBezTo>
                  <a:cubicBezTo>
                    <a:pt x="1106200" y="16369"/>
                    <a:pt x="1109790" y="25035"/>
                    <a:pt x="1109790" y="34071"/>
                  </a:cubicBezTo>
                  <a:lnTo>
                    <a:pt x="1109790" y="403291"/>
                  </a:lnTo>
                  <a:cubicBezTo>
                    <a:pt x="1109790" y="422108"/>
                    <a:pt x="1094535" y="437362"/>
                    <a:pt x="1075718" y="437362"/>
                  </a:cubicBezTo>
                  <a:lnTo>
                    <a:pt x="34071" y="437362"/>
                  </a:lnTo>
                  <a:cubicBezTo>
                    <a:pt x="15254" y="437362"/>
                    <a:pt x="0" y="422108"/>
                    <a:pt x="0" y="403291"/>
                  </a:cubicBezTo>
                  <a:lnTo>
                    <a:pt x="0" y="34071"/>
                  </a:lnTo>
                  <a:cubicBezTo>
                    <a:pt x="0" y="15254"/>
                    <a:pt x="15254" y="0"/>
                    <a:pt x="3407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DA715"/>
              </a:solidFill>
              <a:prstDash val="dash"/>
              <a:miter/>
            </a:ln>
          </p:spPr>
        </p:sp>
        <p:sp>
          <p:nvSpPr>
            <p:cNvPr id="31" name="TextBox 31"/>
            <p:cNvSpPr txBox="1"/>
            <p:nvPr/>
          </p:nvSpPr>
          <p:spPr>
            <a:xfrm>
              <a:off x="0" y="-38100"/>
              <a:ext cx="1109790" cy="475462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FDA715"/>
                  </a:solidFill>
                  <a:latin typeface="Montserrat Classic"/>
                </a:rPr>
                <a:t>Data Filtering</a:t>
              </a:r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4137538" y="638524"/>
            <a:ext cx="2272258" cy="895485"/>
            <a:chOff x="0" y="0"/>
            <a:chExt cx="1109790" cy="437362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1109790" cy="437362"/>
            </a:xfrm>
            <a:custGeom>
              <a:avLst/>
              <a:gdLst/>
              <a:ahLst/>
              <a:cxnLst/>
              <a:rect l="l" t="t" r="r" b="b"/>
              <a:pathLst>
                <a:path w="1109790" h="437362">
                  <a:moveTo>
                    <a:pt x="34071" y="0"/>
                  </a:moveTo>
                  <a:lnTo>
                    <a:pt x="1075718" y="0"/>
                  </a:lnTo>
                  <a:cubicBezTo>
                    <a:pt x="1084754" y="0"/>
                    <a:pt x="1093421" y="3590"/>
                    <a:pt x="1099810" y="9979"/>
                  </a:cubicBezTo>
                  <a:cubicBezTo>
                    <a:pt x="1106200" y="16369"/>
                    <a:pt x="1109790" y="25035"/>
                    <a:pt x="1109790" y="34071"/>
                  </a:cubicBezTo>
                  <a:lnTo>
                    <a:pt x="1109790" y="403291"/>
                  </a:lnTo>
                  <a:cubicBezTo>
                    <a:pt x="1109790" y="422108"/>
                    <a:pt x="1094535" y="437362"/>
                    <a:pt x="1075718" y="437362"/>
                  </a:cubicBezTo>
                  <a:lnTo>
                    <a:pt x="34071" y="437362"/>
                  </a:lnTo>
                  <a:cubicBezTo>
                    <a:pt x="15254" y="437362"/>
                    <a:pt x="0" y="422108"/>
                    <a:pt x="0" y="403291"/>
                  </a:cubicBezTo>
                  <a:lnTo>
                    <a:pt x="0" y="34071"/>
                  </a:lnTo>
                  <a:cubicBezTo>
                    <a:pt x="0" y="15254"/>
                    <a:pt x="15254" y="0"/>
                    <a:pt x="3407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DA715"/>
              </a:solidFill>
              <a:prstDash val="dash"/>
              <a:miter/>
            </a:ln>
          </p:spPr>
        </p:sp>
        <p:sp>
          <p:nvSpPr>
            <p:cNvPr id="34" name="TextBox 34"/>
            <p:cNvSpPr txBox="1"/>
            <p:nvPr/>
          </p:nvSpPr>
          <p:spPr>
            <a:xfrm>
              <a:off x="0" y="-38100"/>
              <a:ext cx="1109790" cy="475462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FDA715"/>
                  </a:solidFill>
                  <a:latin typeface="Montserrat Classic"/>
                </a:rPr>
                <a:t>Segmentation</a:t>
              </a:r>
            </a:p>
          </p:txBody>
        </p:sp>
      </p:grpSp>
      <p:sp>
        <p:nvSpPr>
          <p:cNvPr id="35" name="AutoShape 35"/>
          <p:cNvSpPr/>
          <p:nvPr/>
        </p:nvSpPr>
        <p:spPr>
          <a:xfrm flipH="1" flipV="1">
            <a:off x="2899206" y="1850152"/>
            <a:ext cx="651635" cy="360065"/>
          </a:xfrm>
          <a:prstGeom prst="line">
            <a:avLst/>
          </a:prstGeom>
          <a:ln w="19050" cap="rnd">
            <a:solidFill>
              <a:srgbClr val="E5E5E5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36" name="AutoShape 36"/>
          <p:cNvSpPr/>
          <p:nvPr/>
        </p:nvSpPr>
        <p:spPr>
          <a:xfrm flipV="1">
            <a:off x="4621109" y="1534009"/>
            <a:ext cx="392602" cy="676208"/>
          </a:xfrm>
          <a:prstGeom prst="line">
            <a:avLst/>
          </a:prstGeom>
          <a:ln w="19050" cap="rnd">
            <a:solidFill>
              <a:srgbClr val="E5E5E5"/>
            </a:solidFill>
            <a:prstDash val="solid"/>
            <a:headEnd type="none" w="sm" len="sm"/>
            <a:tailEnd type="triangle" w="lg" len="med"/>
          </a:ln>
        </p:spPr>
      </p:sp>
      <p:grpSp>
        <p:nvGrpSpPr>
          <p:cNvPr id="37" name="Group 37"/>
          <p:cNvGrpSpPr/>
          <p:nvPr/>
        </p:nvGrpSpPr>
        <p:grpSpPr>
          <a:xfrm>
            <a:off x="3519105" y="8676735"/>
            <a:ext cx="2272258" cy="971741"/>
            <a:chOff x="0" y="0"/>
            <a:chExt cx="1109790" cy="474606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1109790" cy="474606"/>
            </a:xfrm>
            <a:custGeom>
              <a:avLst/>
              <a:gdLst/>
              <a:ahLst/>
              <a:cxnLst/>
              <a:rect l="l" t="t" r="r" b="b"/>
              <a:pathLst>
                <a:path w="1109790" h="474606">
                  <a:moveTo>
                    <a:pt x="0" y="0"/>
                  </a:moveTo>
                  <a:lnTo>
                    <a:pt x="1109790" y="0"/>
                  </a:lnTo>
                  <a:lnTo>
                    <a:pt x="1109790" y="474606"/>
                  </a:lnTo>
                  <a:lnTo>
                    <a:pt x="0" y="47460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E5E5E5"/>
              </a:solidFill>
              <a:prstDash val="solid"/>
              <a:miter/>
            </a:ln>
          </p:spPr>
        </p:sp>
        <p:sp>
          <p:nvSpPr>
            <p:cNvPr id="39" name="TextBox 39"/>
            <p:cNvSpPr txBox="1"/>
            <p:nvPr/>
          </p:nvSpPr>
          <p:spPr>
            <a:xfrm>
              <a:off x="0" y="-38100"/>
              <a:ext cx="1109790" cy="512706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E5E5E5"/>
                  </a:solidFill>
                  <a:latin typeface="Montserrat Classic"/>
                </a:rPr>
                <a:t>Logistics Regression</a:t>
              </a:r>
            </a:p>
          </p:txBody>
        </p:sp>
      </p:grpSp>
      <p:sp>
        <p:nvSpPr>
          <p:cNvPr id="40" name="AutoShape 40"/>
          <p:cNvSpPr/>
          <p:nvPr/>
        </p:nvSpPr>
        <p:spPr>
          <a:xfrm flipH="1">
            <a:off x="5156600" y="7092805"/>
            <a:ext cx="1634445" cy="1583930"/>
          </a:xfrm>
          <a:prstGeom prst="line">
            <a:avLst/>
          </a:prstGeom>
          <a:ln w="19050" cap="rnd">
            <a:solidFill>
              <a:srgbClr val="E5E5E5"/>
            </a:solidFill>
            <a:prstDash val="solid"/>
            <a:headEnd type="none" w="sm" len="sm"/>
            <a:tailEnd type="triangle" w="lg" len="med"/>
          </a:ln>
        </p:spPr>
      </p:sp>
      <p:grpSp>
        <p:nvGrpSpPr>
          <p:cNvPr id="41" name="Group 41"/>
          <p:cNvGrpSpPr/>
          <p:nvPr/>
        </p:nvGrpSpPr>
        <p:grpSpPr>
          <a:xfrm>
            <a:off x="6067588" y="8752991"/>
            <a:ext cx="2272258" cy="895485"/>
            <a:chOff x="0" y="0"/>
            <a:chExt cx="1109790" cy="437362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1109790" cy="437362"/>
            </a:xfrm>
            <a:custGeom>
              <a:avLst/>
              <a:gdLst/>
              <a:ahLst/>
              <a:cxnLst/>
              <a:rect l="l" t="t" r="r" b="b"/>
              <a:pathLst>
                <a:path w="1109790" h="437362">
                  <a:moveTo>
                    <a:pt x="0" y="0"/>
                  </a:moveTo>
                  <a:lnTo>
                    <a:pt x="1109790" y="0"/>
                  </a:lnTo>
                  <a:lnTo>
                    <a:pt x="1109790" y="437362"/>
                  </a:lnTo>
                  <a:lnTo>
                    <a:pt x="0" y="43736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E5E5E5"/>
              </a:solidFill>
              <a:prstDash val="solid"/>
              <a:miter/>
            </a:ln>
          </p:spPr>
        </p:sp>
        <p:sp>
          <p:nvSpPr>
            <p:cNvPr id="43" name="TextBox 43"/>
            <p:cNvSpPr txBox="1"/>
            <p:nvPr/>
          </p:nvSpPr>
          <p:spPr>
            <a:xfrm>
              <a:off x="0" y="-38100"/>
              <a:ext cx="1109790" cy="475462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E5E5E5"/>
                  </a:solidFill>
                  <a:latin typeface="Montserrat Classic"/>
                </a:rPr>
                <a:t>KNN</a:t>
              </a:r>
            </a:p>
          </p:txBody>
        </p:sp>
      </p:grpSp>
      <p:sp>
        <p:nvSpPr>
          <p:cNvPr id="44" name="AutoShape 44"/>
          <p:cNvSpPr/>
          <p:nvPr/>
        </p:nvSpPr>
        <p:spPr>
          <a:xfrm flipH="1">
            <a:off x="7411306" y="7536146"/>
            <a:ext cx="564171" cy="1216845"/>
          </a:xfrm>
          <a:prstGeom prst="line">
            <a:avLst/>
          </a:prstGeom>
          <a:ln w="19050" cap="rnd">
            <a:solidFill>
              <a:srgbClr val="E5E5E5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45" name="TextBox 45"/>
          <p:cNvSpPr txBox="1"/>
          <p:nvPr/>
        </p:nvSpPr>
        <p:spPr>
          <a:xfrm>
            <a:off x="12937956" y="4061627"/>
            <a:ext cx="4977952" cy="13455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210"/>
              </a:lnSpc>
              <a:spcBef>
                <a:spcPct val="0"/>
              </a:spcBef>
            </a:pPr>
            <a:r>
              <a:rPr lang="en-US" sz="4737">
                <a:solidFill>
                  <a:srgbClr val="E5E5E5"/>
                </a:solidFill>
                <a:latin typeface="Montserrat Classic Bold"/>
              </a:rPr>
              <a:t>PROPOSED METHODOLOGY</a:t>
            </a:r>
          </a:p>
        </p:txBody>
      </p:sp>
      <p:grpSp>
        <p:nvGrpSpPr>
          <p:cNvPr id="46" name="Group 46"/>
          <p:cNvGrpSpPr/>
          <p:nvPr/>
        </p:nvGrpSpPr>
        <p:grpSpPr>
          <a:xfrm>
            <a:off x="8372173" y="638524"/>
            <a:ext cx="2272258" cy="895485"/>
            <a:chOff x="0" y="0"/>
            <a:chExt cx="1109790" cy="437362"/>
          </a:xfrm>
        </p:grpSpPr>
        <p:sp>
          <p:nvSpPr>
            <p:cNvPr id="47" name="Freeform 47"/>
            <p:cNvSpPr/>
            <p:nvPr/>
          </p:nvSpPr>
          <p:spPr>
            <a:xfrm>
              <a:off x="0" y="0"/>
              <a:ext cx="1109790" cy="437362"/>
            </a:xfrm>
            <a:custGeom>
              <a:avLst/>
              <a:gdLst/>
              <a:ahLst/>
              <a:cxnLst/>
              <a:rect l="l" t="t" r="r" b="b"/>
              <a:pathLst>
                <a:path w="1109790" h="437362">
                  <a:moveTo>
                    <a:pt x="34071" y="0"/>
                  </a:moveTo>
                  <a:lnTo>
                    <a:pt x="1075718" y="0"/>
                  </a:lnTo>
                  <a:cubicBezTo>
                    <a:pt x="1084754" y="0"/>
                    <a:pt x="1093421" y="3590"/>
                    <a:pt x="1099810" y="9979"/>
                  </a:cubicBezTo>
                  <a:cubicBezTo>
                    <a:pt x="1106200" y="16369"/>
                    <a:pt x="1109790" y="25035"/>
                    <a:pt x="1109790" y="34071"/>
                  </a:cubicBezTo>
                  <a:lnTo>
                    <a:pt x="1109790" y="403291"/>
                  </a:lnTo>
                  <a:cubicBezTo>
                    <a:pt x="1109790" y="422108"/>
                    <a:pt x="1094535" y="437362"/>
                    <a:pt x="1075718" y="437362"/>
                  </a:cubicBezTo>
                  <a:lnTo>
                    <a:pt x="34071" y="437362"/>
                  </a:lnTo>
                  <a:cubicBezTo>
                    <a:pt x="15254" y="437362"/>
                    <a:pt x="0" y="422108"/>
                    <a:pt x="0" y="403291"/>
                  </a:cubicBezTo>
                  <a:lnTo>
                    <a:pt x="0" y="34071"/>
                  </a:lnTo>
                  <a:cubicBezTo>
                    <a:pt x="0" y="15254"/>
                    <a:pt x="15254" y="0"/>
                    <a:pt x="3407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DA715"/>
              </a:solidFill>
              <a:prstDash val="dash"/>
              <a:miter/>
            </a:ln>
          </p:spPr>
        </p:sp>
        <p:sp>
          <p:nvSpPr>
            <p:cNvPr id="48" name="TextBox 48"/>
            <p:cNvSpPr txBox="1"/>
            <p:nvPr/>
          </p:nvSpPr>
          <p:spPr>
            <a:xfrm>
              <a:off x="0" y="-38100"/>
              <a:ext cx="1109790" cy="475462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FDA715"/>
                  </a:solidFill>
                  <a:latin typeface="Montserrat Classic"/>
                </a:rPr>
                <a:t>Signal Processing</a:t>
              </a:r>
            </a:p>
          </p:txBody>
        </p:sp>
      </p:grpSp>
      <p:sp>
        <p:nvSpPr>
          <p:cNvPr id="49" name="AutoShape 49"/>
          <p:cNvSpPr/>
          <p:nvPr/>
        </p:nvSpPr>
        <p:spPr>
          <a:xfrm flipH="1" flipV="1">
            <a:off x="9508302" y="1534009"/>
            <a:ext cx="617696" cy="763885"/>
          </a:xfrm>
          <a:prstGeom prst="line">
            <a:avLst/>
          </a:prstGeom>
          <a:ln w="19050" cap="rnd">
            <a:solidFill>
              <a:srgbClr val="E5E5E5"/>
            </a:solidFill>
            <a:prstDash val="solid"/>
            <a:headEnd type="none" w="sm" len="sm"/>
            <a:tailEnd type="triangle" w="lg" len="med"/>
          </a:ln>
        </p:spPr>
      </p:sp>
      <p:grpSp>
        <p:nvGrpSpPr>
          <p:cNvPr id="50" name="Group 50"/>
          <p:cNvGrpSpPr/>
          <p:nvPr/>
        </p:nvGrpSpPr>
        <p:grpSpPr>
          <a:xfrm>
            <a:off x="11801827" y="638524"/>
            <a:ext cx="2272258" cy="971741"/>
            <a:chOff x="0" y="0"/>
            <a:chExt cx="1109790" cy="474606"/>
          </a:xfrm>
        </p:grpSpPr>
        <p:sp>
          <p:nvSpPr>
            <p:cNvPr id="51" name="Freeform 51"/>
            <p:cNvSpPr/>
            <p:nvPr/>
          </p:nvSpPr>
          <p:spPr>
            <a:xfrm>
              <a:off x="0" y="0"/>
              <a:ext cx="1109790" cy="474606"/>
            </a:xfrm>
            <a:custGeom>
              <a:avLst/>
              <a:gdLst/>
              <a:ahLst/>
              <a:cxnLst/>
              <a:rect l="l" t="t" r="r" b="b"/>
              <a:pathLst>
                <a:path w="1109790" h="474606">
                  <a:moveTo>
                    <a:pt x="34071" y="0"/>
                  </a:moveTo>
                  <a:lnTo>
                    <a:pt x="1075718" y="0"/>
                  </a:lnTo>
                  <a:cubicBezTo>
                    <a:pt x="1084754" y="0"/>
                    <a:pt x="1093421" y="3590"/>
                    <a:pt x="1099810" y="9979"/>
                  </a:cubicBezTo>
                  <a:cubicBezTo>
                    <a:pt x="1106200" y="16369"/>
                    <a:pt x="1109790" y="25035"/>
                    <a:pt x="1109790" y="34071"/>
                  </a:cubicBezTo>
                  <a:lnTo>
                    <a:pt x="1109790" y="440535"/>
                  </a:lnTo>
                  <a:cubicBezTo>
                    <a:pt x="1109790" y="459352"/>
                    <a:pt x="1094535" y="474606"/>
                    <a:pt x="1075718" y="474606"/>
                  </a:cubicBezTo>
                  <a:lnTo>
                    <a:pt x="34071" y="474606"/>
                  </a:lnTo>
                  <a:cubicBezTo>
                    <a:pt x="25035" y="474606"/>
                    <a:pt x="16369" y="471016"/>
                    <a:pt x="9979" y="464627"/>
                  </a:cubicBezTo>
                  <a:cubicBezTo>
                    <a:pt x="3590" y="458237"/>
                    <a:pt x="0" y="449571"/>
                    <a:pt x="0" y="440535"/>
                  </a:cubicBezTo>
                  <a:lnTo>
                    <a:pt x="0" y="34071"/>
                  </a:lnTo>
                  <a:cubicBezTo>
                    <a:pt x="0" y="15254"/>
                    <a:pt x="15254" y="0"/>
                    <a:pt x="3407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DA715"/>
              </a:solidFill>
              <a:prstDash val="dash"/>
              <a:miter/>
            </a:ln>
          </p:spPr>
        </p:sp>
        <p:sp>
          <p:nvSpPr>
            <p:cNvPr id="52" name="TextBox 52"/>
            <p:cNvSpPr txBox="1"/>
            <p:nvPr/>
          </p:nvSpPr>
          <p:spPr>
            <a:xfrm>
              <a:off x="0" y="-38100"/>
              <a:ext cx="1109790" cy="512706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FDA715"/>
                  </a:solidFill>
                  <a:latin typeface="Montserrat Classic"/>
                </a:rPr>
                <a:t>Graph Theory Metrics</a:t>
              </a:r>
            </a:p>
          </p:txBody>
        </p:sp>
      </p:grpSp>
      <p:sp>
        <p:nvSpPr>
          <p:cNvPr id="53" name="AutoShape 53"/>
          <p:cNvSpPr/>
          <p:nvPr/>
        </p:nvSpPr>
        <p:spPr>
          <a:xfrm flipV="1">
            <a:off x="12398257" y="1610265"/>
            <a:ext cx="539699" cy="687630"/>
          </a:xfrm>
          <a:prstGeom prst="line">
            <a:avLst/>
          </a:prstGeom>
          <a:ln w="19050" cap="rnd">
            <a:solidFill>
              <a:srgbClr val="E5E5E5"/>
            </a:solidFill>
            <a:prstDash val="solid"/>
            <a:headEnd type="none" w="sm" len="sm"/>
            <a:tailEnd type="triangle" w="lg" len="med"/>
          </a:ln>
        </p:spPr>
      </p:sp>
      <p:grpSp>
        <p:nvGrpSpPr>
          <p:cNvPr id="54" name="Group 54"/>
          <p:cNvGrpSpPr/>
          <p:nvPr/>
        </p:nvGrpSpPr>
        <p:grpSpPr>
          <a:xfrm>
            <a:off x="8616072" y="8752991"/>
            <a:ext cx="2272258" cy="895485"/>
            <a:chOff x="0" y="0"/>
            <a:chExt cx="1109790" cy="437362"/>
          </a:xfrm>
        </p:grpSpPr>
        <p:sp>
          <p:nvSpPr>
            <p:cNvPr id="55" name="Freeform 55"/>
            <p:cNvSpPr/>
            <p:nvPr/>
          </p:nvSpPr>
          <p:spPr>
            <a:xfrm>
              <a:off x="0" y="0"/>
              <a:ext cx="1109790" cy="437362"/>
            </a:xfrm>
            <a:custGeom>
              <a:avLst/>
              <a:gdLst/>
              <a:ahLst/>
              <a:cxnLst/>
              <a:rect l="l" t="t" r="r" b="b"/>
              <a:pathLst>
                <a:path w="1109790" h="437362">
                  <a:moveTo>
                    <a:pt x="0" y="0"/>
                  </a:moveTo>
                  <a:lnTo>
                    <a:pt x="1109790" y="0"/>
                  </a:lnTo>
                  <a:lnTo>
                    <a:pt x="1109790" y="437362"/>
                  </a:lnTo>
                  <a:lnTo>
                    <a:pt x="0" y="43736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E5E5E5"/>
              </a:solidFill>
              <a:prstDash val="solid"/>
              <a:miter/>
            </a:ln>
          </p:spPr>
        </p:sp>
        <p:sp>
          <p:nvSpPr>
            <p:cNvPr id="56" name="TextBox 56"/>
            <p:cNvSpPr txBox="1"/>
            <p:nvPr/>
          </p:nvSpPr>
          <p:spPr>
            <a:xfrm>
              <a:off x="0" y="-38100"/>
              <a:ext cx="1109790" cy="475462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E5E5E5"/>
                  </a:solidFill>
                  <a:latin typeface="Montserrat Classic"/>
                </a:rPr>
                <a:t>SVM</a:t>
              </a:r>
            </a:p>
          </p:txBody>
        </p:sp>
      </p:grpSp>
      <p:sp>
        <p:nvSpPr>
          <p:cNvPr id="57" name="AutoShape 57"/>
          <p:cNvSpPr/>
          <p:nvPr/>
        </p:nvSpPr>
        <p:spPr>
          <a:xfrm>
            <a:off x="8181025" y="7536146"/>
            <a:ext cx="1148559" cy="1216845"/>
          </a:xfrm>
          <a:prstGeom prst="line">
            <a:avLst/>
          </a:prstGeom>
          <a:ln w="19050" cap="rnd">
            <a:solidFill>
              <a:srgbClr val="E5E5E5"/>
            </a:solidFill>
            <a:prstDash val="solid"/>
            <a:headEnd type="none" w="sm" len="sm"/>
            <a:tailEnd type="triangle" w="lg" len="med"/>
          </a:ln>
        </p:spPr>
      </p:sp>
      <p:grpSp>
        <p:nvGrpSpPr>
          <p:cNvPr id="58" name="Group 58"/>
          <p:cNvGrpSpPr/>
          <p:nvPr/>
        </p:nvGrpSpPr>
        <p:grpSpPr>
          <a:xfrm>
            <a:off x="11164555" y="8752991"/>
            <a:ext cx="2272258" cy="895485"/>
            <a:chOff x="0" y="0"/>
            <a:chExt cx="1109790" cy="437362"/>
          </a:xfrm>
        </p:grpSpPr>
        <p:sp>
          <p:nvSpPr>
            <p:cNvPr id="59" name="Freeform 59"/>
            <p:cNvSpPr/>
            <p:nvPr/>
          </p:nvSpPr>
          <p:spPr>
            <a:xfrm>
              <a:off x="0" y="0"/>
              <a:ext cx="1109790" cy="437362"/>
            </a:xfrm>
            <a:custGeom>
              <a:avLst/>
              <a:gdLst/>
              <a:ahLst/>
              <a:cxnLst/>
              <a:rect l="l" t="t" r="r" b="b"/>
              <a:pathLst>
                <a:path w="1109790" h="437362">
                  <a:moveTo>
                    <a:pt x="0" y="0"/>
                  </a:moveTo>
                  <a:lnTo>
                    <a:pt x="1109790" y="0"/>
                  </a:lnTo>
                  <a:lnTo>
                    <a:pt x="1109790" y="437362"/>
                  </a:lnTo>
                  <a:lnTo>
                    <a:pt x="0" y="43736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E5E5E5"/>
              </a:solidFill>
              <a:prstDash val="solid"/>
              <a:miter/>
            </a:ln>
          </p:spPr>
        </p:sp>
        <p:sp>
          <p:nvSpPr>
            <p:cNvPr id="60" name="TextBox 60"/>
            <p:cNvSpPr txBox="1"/>
            <p:nvPr/>
          </p:nvSpPr>
          <p:spPr>
            <a:xfrm>
              <a:off x="0" y="-38100"/>
              <a:ext cx="1109790" cy="475462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E5E5E5"/>
                  </a:solidFill>
                  <a:latin typeface="Montserrat Classic"/>
                </a:rPr>
                <a:t>Random Forest</a:t>
              </a:r>
            </a:p>
          </p:txBody>
        </p:sp>
      </p:grpSp>
      <p:sp>
        <p:nvSpPr>
          <p:cNvPr id="61" name="AutoShape 61"/>
          <p:cNvSpPr/>
          <p:nvPr/>
        </p:nvSpPr>
        <p:spPr>
          <a:xfrm>
            <a:off x="9571006" y="7092805"/>
            <a:ext cx="2149871" cy="1660186"/>
          </a:xfrm>
          <a:prstGeom prst="line">
            <a:avLst/>
          </a:prstGeom>
          <a:ln w="19050" cap="rnd">
            <a:solidFill>
              <a:srgbClr val="E5E5E5"/>
            </a:solidFill>
            <a:prstDash val="solid"/>
            <a:headEnd type="none" w="sm" len="sm"/>
            <a:tailEnd type="triangle" w="lg" len="med"/>
          </a:ln>
        </p:spPr>
      </p:sp>
      <p:grpSp>
        <p:nvGrpSpPr>
          <p:cNvPr id="62" name="Group 62"/>
          <p:cNvGrpSpPr/>
          <p:nvPr/>
        </p:nvGrpSpPr>
        <p:grpSpPr>
          <a:xfrm>
            <a:off x="13013182" y="7260229"/>
            <a:ext cx="2272258" cy="895485"/>
            <a:chOff x="0" y="0"/>
            <a:chExt cx="1109790" cy="437362"/>
          </a:xfrm>
        </p:grpSpPr>
        <p:sp>
          <p:nvSpPr>
            <p:cNvPr id="63" name="Freeform 63"/>
            <p:cNvSpPr/>
            <p:nvPr/>
          </p:nvSpPr>
          <p:spPr>
            <a:xfrm>
              <a:off x="0" y="0"/>
              <a:ext cx="1109790" cy="437362"/>
            </a:xfrm>
            <a:custGeom>
              <a:avLst/>
              <a:gdLst/>
              <a:ahLst/>
              <a:cxnLst/>
              <a:rect l="l" t="t" r="r" b="b"/>
              <a:pathLst>
                <a:path w="1109790" h="437362">
                  <a:moveTo>
                    <a:pt x="0" y="0"/>
                  </a:moveTo>
                  <a:lnTo>
                    <a:pt x="1109790" y="0"/>
                  </a:lnTo>
                  <a:lnTo>
                    <a:pt x="1109790" y="437362"/>
                  </a:lnTo>
                  <a:lnTo>
                    <a:pt x="0" y="43736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E5E5E5"/>
              </a:solidFill>
              <a:prstDash val="solid"/>
              <a:miter/>
            </a:ln>
          </p:spPr>
        </p:sp>
        <p:sp>
          <p:nvSpPr>
            <p:cNvPr id="64" name="TextBox 64"/>
            <p:cNvSpPr txBox="1"/>
            <p:nvPr/>
          </p:nvSpPr>
          <p:spPr>
            <a:xfrm>
              <a:off x="0" y="-38100"/>
              <a:ext cx="1109790" cy="475462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E5E5E5"/>
                  </a:solidFill>
                  <a:latin typeface="Montserrat Classic"/>
                </a:rPr>
                <a:t>Random Forest</a:t>
              </a:r>
            </a:p>
          </p:txBody>
        </p:sp>
      </p:grpSp>
      <p:sp>
        <p:nvSpPr>
          <p:cNvPr id="65" name="AutoShape 65"/>
          <p:cNvSpPr/>
          <p:nvPr/>
        </p:nvSpPr>
        <p:spPr>
          <a:xfrm>
            <a:off x="9571006" y="7092805"/>
            <a:ext cx="3442176" cy="462510"/>
          </a:xfrm>
          <a:prstGeom prst="line">
            <a:avLst/>
          </a:prstGeom>
          <a:ln w="19050" cap="rnd">
            <a:solidFill>
              <a:srgbClr val="E5E5E5"/>
            </a:solidFill>
            <a:prstDash val="solid"/>
            <a:headEnd type="none" w="sm" len="sm"/>
            <a:tailEnd type="triangle" w="lg" len="med"/>
          </a:ln>
        </p:spPr>
      </p:sp>
      <p:grpSp>
        <p:nvGrpSpPr>
          <p:cNvPr id="66" name="Group 66"/>
          <p:cNvGrpSpPr/>
          <p:nvPr/>
        </p:nvGrpSpPr>
        <p:grpSpPr>
          <a:xfrm>
            <a:off x="13013182" y="6112283"/>
            <a:ext cx="2272258" cy="895485"/>
            <a:chOff x="0" y="0"/>
            <a:chExt cx="1109790" cy="437362"/>
          </a:xfrm>
        </p:grpSpPr>
        <p:sp>
          <p:nvSpPr>
            <p:cNvPr id="67" name="Freeform 67"/>
            <p:cNvSpPr/>
            <p:nvPr/>
          </p:nvSpPr>
          <p:spPr>
            <a:xfrm>
              <a:off x="0" y="0"/>
              <a:ext cx="1109790" cy="437362"/>
            </a:xfrm>
            <a:custGeom>
              <a:avLst/>
              <a:gdLst/>
              <a:ahLst/>
              <a:cxnLst/>
              <a:rect l="l" t="t" r="r" b="b"/>
              <a:pathLst>
                <a:path w="1109790" h="437362">
                  <a:moveTo>
                    <a:pt x="0" y="0"/>
                  </a:moveTo>
                  <a:lnTo>
                    <a:pt x="1109790" y="0"/>
                  </a:lnTo>
                  <a:lnTo>
                    <a:pt x="1109790" y="437362"/>
                  </a:lnTo>
                  <a:lnTo>
                    <a:pt x="0" y="43736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E5E5E5"/>
              </a:solidFill>
              <a:prstDash val="solid"/>
              <a:miter/>
            </a:ln>
          </p:spPr>
        </p:sp>
        <p:sp>
          <p:nvSpPr>
            <p:cNvPr id="68" name="TextBox 68"/>
            <p:cNvSpPr txBox="1"/>
            <p:nvPr/>
          </p:nvSpPr>
          <p:spPr>
            <a:xfrm>
              <a:off x="0" y="-38100"/>
              <a:ext cx="1109790" cy="475462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E5E5E5"/>
                  </a:solidFill>
                  <a:latin typeface="Montserrat Classic"/>
                </a:rPr>
                <a:t>XGBoost</a:t>
              </a:r>
            </a:p>
          </p:txBody>
        </p:sp>
      </p:grpSp>
      <p:sp>
        <p:nvSpPr>
          <p:cNvPr id="69" name="AutoShape 69"/>
          <p:cNvSpPr/>
          <p:nvPr/>
        </p:nvSpPr>
        <p:spPr>
          <a:xfrm flipV="1">
            <a:off x="9571006" y="6692238"/>
            <a:ext cx="3442176" cy="400567"/>
          </a:xfrm>
          <a:prstGeom prst="line">
            <a:avLst/>
          </a:prstGeom>
          <a:ln w="19050" cap="rnd">
            <a:solidFill>
              <a:srgbClr val="E5E5E5"/>
            </a:solidFill>
            <a:prstDash val="solid"/>
            <a:headEnd type="none" w="sm" len="sm"/>
            <a:tailEnd type="triangle" w="lg" len="med"/>
          </a:ln>
        </p:spPr>
      </p:sp>
      <p:grpSp>
        <p:nvGrpSpPr>
          <p:cNvPr id="70" name="Group 70"/>
          <p:cNvGrpSpPr/>
          <p:nvPr/>
        </p:nvGrpSpPr>
        <p:grpSpPr>
          <a:xfrm>
            <a:off x="1455706" y="5986053"/>
            <a:ext cx="2272258" cy="895485"/>
            <a:chOff x="0" y="0"/>
            <a:chExt cx="1109790" cy="437362"/>
          </a:xfrm>
        </p:grpSpPr>
        <p:sp>
          <p:nvSpPr>
            <p:cNvPr id="71" name="Freeform 71"/>
            <p:cNvSpPr/>
            <p:nvPr/>
          </p:nvSpPr>
          <p:spPr>
            <a:xfrm>
              <a:off x="0" y="0"/>
              <a:ext cx="1109790" cy="437362"/>
            </a:xfrm>
            <a:custGeom>
              <a:avLst/>
              <a:gdLst/>
              <a:ahLst/>
              <a:cxnLst/>
              <a:rect l="l" t="t" r="r" b="b"/>
              <a:pathLst>
                <a:path w="1109790" h="437362">
                  <a:moveTo>
                    <a:pt x="0" y="0"/>
                  </a:moveTo>
                  <a:lnTo>
                    <a:pt x="1109790" y="0"/>
                  </a:lnTo>
                  <a:lnTo>
                    <a:pt x="1109790" y="437362"/>
                  </a:lnTo>
                  <a:lnTo>
                    <a:pt x="0" y="43736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E5E5E5"/>
              </a:solidFill>
              <a:prstDash val="solid"/>
              <a:miter/>
            </a:ln>
          </p:spPr>
        </p:sp>
        <p:sp>
          <p:nvSpPr>
            <p:cNvPr id="72" name="TextBox 72"/>
            <p:cNvSpPr txBox="1"/>
            <p:nvPr/>
          </p:nvSpPr>
          <p:spPr>
            <a:xfrm>
              <a:off x="0" y="-38100"/>
              <a:ext cx="1109790" cy="475462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E5E5E5"/>
                  </a:solidFill>
                  <a:latin typeface="Montserrat Classic"/>
                </a:rPr>
                <a:t>Decision Tree</a:t>
              </a:r>
            </a:p>
          </p:txBody>
        </p:sp>
      </p:grpSp>
      <p:grpSp>
        <p:nvGrpSpPr>
          <p:cNvPr id="73" name="Group 73"/>
          <p:cNvGrpSpPr/>
          <p:nvPr/>
        </p:nvGrpSpPr>
        <p:grpSpPr>
          <a:xfrm>
            <a:off x="1455706" y="7133998"/>
            <a:ext cx="2272258" cy="895485"/>
            <a:chOff x="0" y="0"/>
            <a:chExt cx="1109790" cy="437362"/>
          </a:xfrm>
        </p:grpSpPr>
        <p:sp>
          <p:nvSpPr>
            <p:cNvPr id="74" name="Freeform 74"/>
            <p:cNvSpPr/>
            <p:nvPr/>
          </p:nvSpPr>
          <p:spPr>
            <a:xfrm>
              <a:off x="0" y="0"/>
              <a:ext cx="1109790" cy="437362"/>
            </a:xfrm>
            <a:custGeom>
              <a:avLst/>
              <a:gdLst/>
              <a:ahLst/>
              <a:cxnLst/>
              <a:rect l="l" t="t" r="r" b="b"/>
              <a:pathLst>
                <a:path w="1109790" h="437362">
                  <a:moveTo>
                    <a:pt x="0" y="0"/>
                  </a:moveTo>
                  <a:lnTo>
                    <a:pt x="1109790" y="0"/>
                  </a:lnTo>
                  <a:lnTo>
                    <a:pt x="1109790" y="437362"/>
                  </a:lnTo>
                  <a:lnTo>
                    <a:pt x="0" y="43736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E5E5E5"/>
              </a:solidFill>
              <a:prstDash val="solid"/>
              <a:miter/>
            </a:ln>
          </p:spPr>
        </p:sp>
        <p:sp>
          <p:nvSpPr>
            <p:cNvPr id="75" name="TextBox 75"/>
            <p:cNvSpPr txBox="1"/>
            <p:nvPr/>
          </p:nvSpPr>
          <p:spPr>
            <a:xfrm>
              <a:off x="0" y="-38100"/>
              <a:ext cx="1109790" cy="475462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E5E5E5"/>
                  </a:solidFill>
                  <a:latin typeface="Montserrat Classic"/>
                </a:rPr>
                <a:t>CNN</a:t>
              </a:r>
            </a:p>
          </p:txBody>
        </p:sp>
      </p:grpSp>
      <p:sp>
        <p:nvSpPr>
          <p:cNvPr id="76" name="AutoShape 76"/>
          <p:cNvSpPr/>
          <p:nvPr/>
        </p:nvSpPr>
        <p:spPr>
          <a:xfrm flipH="1" flipV="1">
            <a:off x="3727965" y="6433795"/>
            <a:ext cx="3063079" cy="659009"/>
          </a:xfrm>
          <a:prstGeom prst="line">
            <a:avLst/>
          </a:prstGeom>
          <a:ln w="19050" cap="rnd">
            <a:solidFill>
              <a:srgbClr val="E5E5E5"/>
            </a:solidFill>
            <a:prstDash val="solid"/>
            <a:headEnd type="none" w="sm" len="sm"/>
            <a:tailEnd type="triangle" w="lg" len="med"/>
          </a:ln>
        </p:spPr>
      </p:sp>
      <p:grpSp>
        <p:nvGrpSpPr>
          <p:cNvPr id="77" name="Group 77"/>
          <p:cNvGrpSpPr/>
          <p:nvPr/>
        </p:nvGrpSpPr>
        <p:grpSpPr>
          <a:xfrm>
            <a:off x="3001408" y="3247345"/>
            <a:ext cx="2272258" cy="895485"/>
            <a:chOff x="0" y="0"/>
            <a:chExt cx="1109790" cy="437362"/>
          </a:xfrm>
        </p:grpSpPr>
        <p:sp>
          <p:nvSpPr>
            <p:cNvPr id="78" name="Freeform 78"/>
            <p:cNvSpPr/>
            <p:nvPr/>
          </p:nvSpPr>
          <p:spPr>
            <a:xfrm>
              <a:off x="0" y="0"/>
              <a:ext cx="1109790" cy="437362"/>
            </a:xfrm>
            <a:custGeom>
              <a:avLst/>
              <a:gdLst/>
              <a:ahLst/>
              <a:cxnLst/>
              <a:rect l="l" t="t" r="r" b="b"/>
              <a:pathLst>
                <a:path w="1109790" h="437362">
                  <a:moveTo>
                    <a:pt x="34071" y="0"/>
                  </a:moveTo>
                  <a:lnTo>
                    <a:pt x="1075718" y="0"/>
                  </a:lnTo>
                  <a:cubicBezTo>
                    <a:pt x="1084754" y="0"/>
                    <a:pt x="1093421" y="3590"/>
                    <a:pt x="1099810" y="9979"/>
                  </a:cubicBezTo>
                  <a:cubicBezTo>
                    <a:pt x="1106200" y="16369"/>
                    <a:pt x="1109790" y="25035"/>
                    <a:pt x="1109790" y="34071"/>
                  </a:cubicBezTo>
                  <a:lnTo>
                    <a:pt x="1109790" y="403291"/>
                  </a:lnTo>
                  <a:cubicBezTo>
                    <a:pt x="1109790" y="422108"/>
                    <a:pt x="1094535" y="437362"/>
                    <a:pt x="1075718" y="437362"/>
                  </a:cubicBezTo>
                  <a:lnTo>
                    <a:pt x="34071" y="437362"/>
                  </a:lnTo>
                  <a:cubicBezTo>
                    <a:pt x="15254" y="437362"/>
                    <a:pt x="0" y="422108"/>
                    <a:pt x="0" y="403291"/>
                  </a:cubicBezTo>
                  <a:lnTo>
                    <a:pt x="0" y="34071"/>
                  </a:lnTo>
                  <a:cubicBezTo>
                    <a:pt x="0" y="15254"/>
                    <a:pt x="15254" y="0"/>
                    <a:pt x="3407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DA715"/>
              </a:solidFill>
              <a:prstDash val="dash"/>
              <a:miter/>
            </a:ln>
          </p:spPr>
        </p:sp>
        <p:sp>
          <p:nvSpPr>
            <p:cNvPr id="79" name="TextBox 79"/>
            <p:cNvSpPr txBox="1"/>
            <p:nvPr/>
          </p:nvSpPr>
          <p:spPr>
            <a:xfrm>
              <a:off x="0" y="-38100"/>
              <a:ext cx="1109790" cy="475462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FDA715"/>
                  </a:solidFill>
                  <a:latin typeface="Montserrat Classic"/>
                </a:rPr>
                <a:t>Cross Validation</a:t>
              </a:r>
            </a:p>
          </p:txBody>
        </p:sp>
      </p:grpSp>
      <p:sp>
        <p:nvSpPr>
          <p:cNvPr id="80" name="AutoShape 80"/>
          <p:cNvSpPr/>
          <p:nvPr/>
        </p:nvSpPr>
        <p:spPr>
          <a:xfrm flipH="1" flipV="1">
            <a:off x="4137538" y="4142830"/>
            <a:ext cx="395602" cy="447760"/>
          </a:xfrm>
          <a:prstGeom prst="line">
            <a:avLst/>
          </a:prstGeom>
          <a:ln w="19050" cap="rnd">
            <a:solidFill>
              <a:srgbClr val="E5E5E5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81" name="AutoShape 81"/>
          <p:cNvSpPr/>
          <p:nvPr/>
        </p:nvSpPr>
        <p:spPr>
          <a:xfrm flipV="1">
            <a:off x="8181025" y="5182189"/>
            <a:ext cx="3203197" cy="1467275"/>
          </a:xfrm>
          <a:prstGeom prst="line">
            <a:avLst/>
          </a:prstGeom>
          <a:ln w="19050" cap="rnd">
            <a:solidFill>
              <a:srgbClr val="E5E5E5"/>
            </a:solidFill>
            <a:prstDash val="solid"/>
            <a:headEnd type="none" w="sm" len="sm"/>
            <a:tailEnd type="triangle" w="lg" len="med"/>
          </a:ln>
        </p:spPr>
      </p:sp>
      <p:grpSp>
        <p:nvGrpSpPr>
          <p:cNvPr id="82" name="Group 82"/>
          <p:cNvGrpSpPr/>
          <p:nvPr/>
        </p:nvGrpSpPr>
        <p:grpSpPr>
          <a:xfrm>
            <a:off x="626948" y="4466848"/>
            <a:ext cx="2272258" cy="971741"/>
            <a:chOff x="0" y="0"/>
            <a:chExt cx="1109790" cy="474606"/>
          </a:xfrm>
        </p:grpSpPr>
        <p:sp>
          <p:nvSpPr>
            <p:cNvPr id="83" name="Freeform 83"/>
            <p:cNvSpPr/>
            <p:nvPr/>
          </p:nvSpPr>
          <p:spPr>
            <a:xfrm>
              <a:off x="0" y="0"/>
              <a:ext cx="1109790" cy="474606"/>
            </a:xfrm>
            <a:custGeom>
              <a:avLst/>
              <a:gdLst/>
              <a:ahLst/>
              <a:cxnLst/>
              <a:rect l="l" t="t" r="r" b="b"/>
              <a:pathLst>
                <a:path w="1109790" h="474606">
                  <a:moveTo>
                    <a:pt x="34071" y="0"/>
                  </a:moveTo>
                  <a:lnTo>
                    <a:pt x="1075718" y="0"/>
                  </a:lnTo>
                  <a:cubicBezTo>
                    <a:pt x="1084754" y="0"/>
                    <a:pt x="1093421" y="3590"/>
                    <a:pt x="1099810" y="9979"/>
                  </a:cubicBezTo>
                  <a:cubicBezTo>
                    <a:pt x="1106200" y="16369"/>
                    <a:pt x="1109790" y="25035"/>
                    <a:pt x="1109790" y="34071"/>
                  </a:cubicBezTo>
                  <a:lnTo>
                    <a:pt x="1109790" y="440535"/>
                  </a:lnTo>
                  <a:cubicBezTo>
                    <a:pt x="1109790" y="459352"/>
                    <a:pt x="1094535" y="474606"/>
                    <a:pt x="1075718" y="474606"/>
                  </a:cubicBezTo>
                  <a:lnTo>
                    <a:pt x="34071" y="474606"/>
                  </a:lnTo>
                  <a:cubicBezTo>
                    <a:pt x="25035" y="474606"/>
                    <a:pt x="16369" y="471016"/>
                    <a:pt x="9979" y="464627"/>
                  </a:cubicBezTo>
                  <a:cubicBezTo>
                    <a:pt x="3590" y="458237"/>
                    <a:pt x="0" y="449571"/>
                    <a:pt x="0" y="440535"/>
                  </a:cubicBezTo>
                  <a:lnTo>
                    <a:pt x="0" y="34071"/>
                  </a:lnTo>
                  <a:cubicBezTo>
                    <a:pt x="0" y="15254"/>
                    <a:pt x="15254" y="0"/>
                    <a:pt x="3407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DA715"/>
              </a:solidFill>
              <a:prstDash val="dash"/>
              <a:miter/>
            </a:ln>
          </p:spPr>
        </p:sp>
        <p:sp>
          <p:nvSpPr>
            <p:cNvPr id="84" name="TextBox 84"/>
            <p:cNvSpPr txBox="1"/>
            <p:nvPr/>
          </p:nvSpPr>
          <p:spPr>
            <a:xfrm>
              <a:off x="0" y="-38100"/>
              <a:ext cx="1109790" cy="512706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FDA715"/>
                  </a:solidFill>
                  <a:latin typeface="Montserrat Classic"/>
                </a:rPr>
                <a:t>Hyperparameter Tuning</a:t>
              </a:r>
            </a:p>
          </p:txBody>
        </p:sp>
      </p:grpSp>
      <p:sp>
        <p:nvSpPr>
          <p:cNvPr id="85" name="AutoShape 85"/>
          <p:cNvSpPr/>
          <p:nvPr/>
        </p:nvSpPr>
        <p:spPr>
          <a:xfrm flipH="1" flipV="1">
            <a:off x="2899206" y="4952718"/>
            <a:ext cx="375709" cy="104693"/>
          </a:xfrm>
          <a:prstGeom prst="line">
            <a:avLst/>
          </a:prstGeom>
          <a:ln w="19050" cap="rnd">
            <a:solidFill>
              <a:srgbClr val="E5E5E5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86" name="AutoShape 86"/>
          <p:cNvSpPr/>
          <p:nvPr/>
        </p:nvSpPr>
        <p:spPr>
          <a:xfrm flipH="1">
            <a:off x="3727965" y="7092805"/>
            <a:ext cx="3063079" cy="936678"/>
          </a:xfrm>
          <a:prstGeom prst="line">
            <a:avLst/>
          </a:prstGeom>
          <a:ln w="19050" cap="rnd">
            <a:solidFill>
              <a:srgbClr val="E5E5E5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87" name="Freeform 87"/>
          <p:cNvSpPr/>
          <p:nvPr/>
        </p:nvSpPr>
        <p:spPr>
          <a:xfrm>
            <a:off x="16187181" y="1028700"/>
            <a:ext cx="748798" cy="648050"/>
          </a:xfrm>
          <a:custGeom>
            <a:avLst/>
            <a:gdLst/>
            <a:ahLst/>
            <a:cxnLst/>
            <a:rect l="l" t="t" r="r" b="b"/>
            <a:pathLst>
              <a:path w="748798" h="648050">
                <a:moveTo>
                  <a:pt x="0" y="0"/>
                </a:moveTo>
                <a:lnTo>
                  <a:pt x="748798" y="0"/>
                </a:lnTo>
                <a:lnTo>
                  <a:pt x="748798" y="648050"/>
                </a:lnTo>
                <a:lnTo>
                  <a:pt x="0" y="6480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44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360829" y="6323839"/>
            <a:ext cx="2815930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E5E5E5"/>
                </a:solidFill>
                <a:latin typeface="Montserrat Classic"/>
              </a:rPr>
              <a:t>Faiyaz Bin Yousuf</a:t>
            </a:r>
          </a:p>
        </p:txBody>
      </p:sp>
      <p:sp>
        <p:nvSpPr>
          <p:cNvPr id="3" name="Freeform 3"/>
          <p:cNvSpPr/>
          <p:nvPr/>
        </p:nvSpPr>
        <p:spPr>
          <a:xfrm flipH="1">
            <a:off x="13338789" y="-4252260"/>
            <a:ext cx="7666059" cy="6631969"/>
          </a:xfrm>
          <a:custGeom>
            <a:avLst/>
            <a:gdLst/>
            <a:ahLst/>
            <a:cxnLst/>
            <a:rect l="l" t="t" r="r" b="b"/>
            <a:pathLst>
              <a:path w="7666059" h="6631969">
                <a:moveTo>
                  <a:pt x="7666059" y="0"/>
                </a:moveTo>
                <a:lnTo>
                  <a:pt x="0" y="0"/>
                </a:lnTo>
                <a:lnTo>
                  <a:pt x="0" y="6631969"/>
                </a:lnTo>
                <a:lnTo>
                  <a:pt x="7666059" y="6631969"/>
                </a:lnTo>
                <a:lnTo>
                  <a:pt x="7666059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-3833030" y="-4252260"/>
            <a:ext cx="7666059" cy="6631969"/>
          </a:xfrm>
          <a:custGeom>
            <a:avLst/>
            <a:gdLst/>
            <a:ahLst/>
            <a:cxnLst/>
            <a:rect l="l" t="t" r="r" b="b"/>
            <a:pathLst>
              <a:path w="7666059" h="6631969">
                <a:moveTo>
                  <a:pt x="7666060" y="0"/>
                </a:moveTo>
                <a:lnTo>
                  <a:pt x="0" y="0"/>
                </a:lnTo>
                <a:lnTo>
                  <a:pt x="0" y="6631969"/>
                </a:lnTo>
                <a:lnTo>
                  <a:pt x="7666060" y="6631969"/>
                </a:lnTo>
                <a:lnTo>
                  <a:pt x="766606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4044926" y="3052477"/>
            <a:ext cx="3447737" cy="2985585"/>
            <a:chOff x="0" y="0"/>
            <a:chExt cx="4282440" cy="37084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4"/>
              <a:stretch>
                <a:fillRect t="-38462" b="-47171"/>
              </a:stretch>
            </a:blipFill>
          </p:spPr>
        </p:sp>
      </p:grpSp>
      <p:sp>
        <p:nvSpPr>
          <p:cNvPr id="7" name="Freeform 7"/>
          <p:cNvSpPr/>
          <p:nvPr/>
        </p:nvSpPr>
        <p:spPr>
          <a:xfrm>
            <a:off x="13338789" y="9236393"/>
            <a:ext cx="8757453" cy="7571877"/>
          </a:xfrm>
          <a:custGeom>
            <a:avLst/>
            <a:gdLst/>
            <a:ahLst/>
            <a:cxnLst/>
            <a:rect l="l" t="t" r="r" b="b"/>
            <a:pathLst>
              <a:path w="8757453" h="7571877">
                <a:moveTo>
                  <a:pt x="0" y="0"/>
                </a:moveTo>
                <a:lnTo>
                  <a:pt x="8757453" y="0"/>
                </a:lnTo>
                <a:lnTo>
                  <a:pt x="8757453" y="7571877"/>
                </a:lnTo>
                <a:lnTo>
                  <a:pt x="0" y="757187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6111467" y="9602017"/>
            <a:ext cx="1297274" cy="347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848"/>
              </a:lnSpc>
              <a:spcBef>
                <a:spcPct val="0"/>
              </a:spcBef>
            </a:pPr>
            <a:r>
              <a:rPr lang="en-US" sz="2191">
                <a:solidFill>
                  <a:srgbClr val="1B4444"/>
                </a:solidFill>
                <a:latin typeface="Montserrat Classic Bold"/>
              </a:rPr>
              <a:t>Group-11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10795337" y="3052477"/>
            <a:ext cx="3447737" cy="2985585"/>
            <a:chOff x="0" y="0"/>
            <a:chExt cx="4282440" cy="37084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7"/>
              <a:stretch>
                <a:fillRect t="-3929" b="-11549"/>
              </a:stretch>
            </a:blipFill>
          </p:spPr>
        </p:sp>
      </p:grpSp>
      <p:sp>
        <p:nvSpPr>
          <p:cNvPr id="11" name="TextBox 11"/>
          <p:cNvSpPr txBox="1"/>
          <p:nvPr/>
        </p:nvSpPr>
        <p:spPr>
          <a:xfrm>
            <a:off x="11111241" y="6323839"/>
            <a:ext cx="2815930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E5E5E5"/>
                </a:solidFill>
                <a:latin typeface="Montserrat Classic"/>
              </a:rPr>
              <a:t>Asief Iqbal Dieyaz</a:t>
            </a:r>
          </a:p>
        </p:txBody>
      </p:sp>
      <p:sp>
        <p:nvSpPr>
          <p:cNvPr id="12" name="Freeform 12"/>
          <p:cNvSpPr/>
          <p:nvPr/>
        </p:nvSpPr>
        <p:spPr>
          <a:xfrm>
            <a:off x="1028700" y="704675"/>
            <a:ext cx="748798" cy="648050"/>
          </a:xfrm>
          <a:custGeom>
            <a:avLst/>
            <a:gdLst/>
            <a:ahLst/>
            <a:cxnLst/>
            <a:rect l="l" t="t" r="r" b="b"/>
            <a:pathLst>
              <a:path w="748798" h="648050">
                <a:moveTo>
                  <a:pt x="0" y="0"/>
                </a:moveTo>
                <a:lnTo>
                  <a:pt x="748798" y="0"/>
                </a:lnTo>
                <a:lnTo>
                  <a:pt x="748798" y="648050"/>
                </a:lnTo>
                <a:lnTo>
                  <a:pt x="0" y="64805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4360829" y="6812248"/>
            <a:ext cx="2815930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E5E5E5"/>
                </a:solidFill>
                <a:latin typeface="Montserrat Classic"/>
              </a:rPr>
              <a:t>ID-22101845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1111241" y="6812248"/>
            <a:ext cx="2815930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E5E5E5"/>
                </a:solidFill>
                <a:latin typeface="Montserrat Classic"/>
              </a:rPr>
              <a:t>ID-23341081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931416" y="771350"/>
            <a:ext cx="6425169" cy="1149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800"/>
              </a:lnSpc>
              <a:spcBef>
                <a:spcPct val="0"/>
              </a:spcBef>
            </a:pPr>
            <a:r>
              <a:rPr lang="en-US" sz="8000">
                <a:solidFill>
                  <a:srgbClr val="FFFFFF"/>
                </a:solidFill>
                <a:latin typeface="Montserrat Classic Bold"/>
              </a:rPr>
              <a:t>OUR GROUP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931416" y="8108950"/>
            <a:ext cx="6425169" cy="1149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800"/>
              </a:lnSpc>
              <a:spcBef>
                <a:spcPct val="0"/>
              </a:spcBef>
            </a:pPr>
            <a:r>
              <a:rPr lang="en-US" sz="8000">
                <a:solidFill>
                  <a:srgbClr val="FDA715"/>
                </a:solidFill>
                <a:latin typeface="Montserrat Classic"/>
              </a:rPr>
              <a:t>GROUP-11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44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-1289068" y="8457499"/>
            <a:ext cx="6614674" cy="5722407"/>
          </a:xfrm>
          <a:custGeom>
            <a:avLst/>
            <a:gdLst/>
            <a:ahLst/>
            <a:cxnLst/>
            <a:rect l="l" t="t" r="r" b="b"/>
            <a:pathLst>
              <a:path w="6614674" h="5722407">
                <a:moveTo>
                  <a:pt x="0" y="5722407"/>
                </a:moveTo>
                <a:lnTo>
                  <a:pt x="6614674" y="5722407"/>
                </a:lnTo>
                <a:lnTo>
                  <a:pt x="6614674" y="0"/>
                </a:lnTo>
                <a:lnTo>
                  <a:pt x="0" y="0"/>
                </a:lnTo>
                <a:lnTo>
                  <a:pt x="0" y="572240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aphicFrame>
        <p:nvGraphicFramePr>
          <p:cNvPr id="3" name="Table 3"/>
          <p:cNvGraphicFramePr>
            <a:graphicFrameLocks noGrp="1"/>
          </p:cNvGraphicFramePr>
          <p:nvPr/>
        </p:nvGraphicFramePr>
        <p:xfrm>
          <a:off x="8583584" y="1471617"/>
          <a:ext cx="8675715" cy="7343765"/>
        </p:xfrm>
        <a:graphic>
          <a:graphicData uri="http://schemas.openxmlformats.org/drawingml/2006/table">
            <a:tbl>
              <a:tblPr/>
              <a:tblGrid>
                <a:gridCol w="1425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504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479557">
                <a:tc>
                  <a:txBody>
                    <a:bodyPr/>
                    <a:lstStyle/>
                    <a:p>
                      <a:pPr algn="ctr">
                        <a:lnSpc>
                          <a:spcPts val="4619"/>
                        </a:lnSpc>
                        <a:defRPr/>
                      </a:pPr>
                      <a:r>
                        <a:rPr lang="en-US" sz="3299">
                          <a:solidFill>
                            <a:srgbClr val="1B4444"/>
                          </a:solidFill>
                          <a:latin typeface="Montserrat Classic Bold"/>
                        </a:rPr>
                        <a:t>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A715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E5E5E5"/>
                          </a:solidFill>
                          <a:latin typeface="Montserrat Classic"/>
                        </a:rPr>
                        <a:t>Abstract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79557">
                <a:tc>
                  <a:txBody>
                    <a:bodyPr/>
                    <a:lstStyle/>
                    <a:p>
                      <a:pPr algn="ctr">
                        <a:lnSpc>
                          <a:spcPts val="4619"/>
                        </a:lnSpc>
                        <a:defRPr/>
                      </a:pPr>
                      <a:r>
                        <a:rPr lang="en-US" sz="3299">
                          <a:solidFill>
                            <a:srgbClr val="1B4444"/>
                          </a:solidFill>
                          <a:latin typeface="Montserrat Classic Bold"/>
                        </a:rPr>
                        <a:t>2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A715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E5E5E5"/>
                          </a:solidFill>
                          <a:latin typeface="Montserrat Classic"/>
                        </a:rPr>
                        <a:t>Introduction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36743">
                <a:tc>
                  <a:txBody>
                    <a:bodyPr/>
                    <a:lstStyle/>
                    <a:p>
                      <a:pPr algn="ctr">
                        <a:lnSpc>
                          <a:spcPts val="4619"/>
                        </a:lnSpc>
                        <a:defRPr/>
                      </a:pPr>
                      <a:r>
                        <a:rPr lang="en-US" sz="3299">
                          <a:solidFill>
                            <a:srgbClr val="1B4444"/>
                          </a:solidFill>
                          <a:latin typeface="Montserrat Classic Bold"/>
                        </a:rPr>
                        <a:t>3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A715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E5E5E5"/>
                          </a:solidFill>
                          <a:latin typeface="Montserrat Classic"/>
                        </a:rPr>
                        <a:t>Background and Literature Review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68351">
                <a:tc>
                  <a:txBody>
                    <a:bodyPr/>
                    <a:lstStyle/>
                    <a:p>
                      <a:pPr algn="ctr">
                        <a:lnSpc>
                          <a:spcPts val="4619"/>
                        </a:lnSpc>
                        <a:defRPr/>
                      </a:pPr>
                      <a:r>
                        <a:rPr lang="en-US" sz="3299">
                          <a:solidFill>
                            <a:srgbClr val="1B4444"/>
                          </a:solidFill>
                          <a:latin typeface="Montserrat Classic Bold"/>
                        </a:rPr>
                        <a:t>4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A715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E5E5E5"/>
                          </a:solidFill>
                          <a:latin typeface="Montserrat Classic"/>
                        </a:rPr>
                        <a:t>Collected Data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79557">
                <a:tc>
                  <a:txBody>
                    <a:bodyPr/>
                    <a:lstStyle/>
                    <a:p>
                      <a:pPr algn="ctr">
                        <a:lnSpc>
                          <a:spcPts val="4619"/>
                        </a:lnSpc>
                        <a:defRPr/>
                      </a:pPr>
                      <a:r>
                        <a:rPr lang="en-US" sz="3299">
                          <a:solidFill>
                            <a:srgbClr val="1B4444"/>
                          </a:solidFill>
                          <a:latin typeface="Montserrat Classic Bold"/>
                        </a:rPr>
                        <a:t>5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A715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E5E5E5"/>
                          </a:solidFill>
                          <a:latin typeface="Montserrat Classic"/>
                        </a:rPr>
                        <a:t>Proposed Methodology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" name="TextBox 4"/>
          <p:cNvSpPr txBox="1"/>
          <p:nvPr/>
        </p:nvSpPr>
        <p:spPr>
          <a:xfrm>
            <a:off x="1548740" y="4585911"/>
            <a:ext cx="4536641" cy="1149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800"/>
              </a:lnSpc>
              <a:spcBef>
                <a:spcPct val="0"/>
              </a:spcBef>
            </a:pPr>
            <a:r>
              <a:rPr lang="en-US" sz="8000">
                <a:solidFill>
                  <a:srgbClr val="E5E5E5"/>
                </a:solidFill>
                <a:latin typeface="Montserrat Classic"/>
              </a:rPr>
              <a:t>OUTLINE</a:t>
            </a:r>
          </a:p>
        </p:txBody>
      </p:sp>
      <p:sp>
        <p:nvSpPr>
          <p:cNvPr id="5" name="Freeform 5"/>
          <p:cNvSpPr/>
          <p:nvPr/>
        </p:nvSpPr>
        <p:spPr>
          <a:xfrm rot="-10800000" flipH="1" flipV="1">
            <a:off x="-1289068" y="-3575372"/>
            <a:ext cx="6252172" cy="5405759"/>
          </a:xfrm>
          <a:custGeom>
            <a:avLst/>
            <a:gdLst/>
            <a:ahLst/>
            <a:cxnLst/>
            <a:rect l="l" t="t" r="r" b="b"/>
            <a:pathLst>
              <a:path w="6252172" h="5405759">
                <a:moveTo>
                  <a:pt x="6252172" y="5405759"/>
                </a:moveTo>
                <a:lnTo>
                  <a:pt x="0" y="5405759"/>
                </a:lnTo>
                <a:lnTo>
                  <a:pt x="0" y="0"/>
                </a:lnTo>
                <a:lnTo>
                  <a:pt x="6252172" y="0"/>
                </a:lnTo>
                <a:lnTo>
                  <a:pt x="6252172" y="5405759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3442662" y="3742660"/>
            <a:ext cx="748798" cy="648050"/>
          </a:xfrm>
          <a:custGeom>
            <a:avLst/>
            <a:gdLst/>
            <a:ahLst/>
            <a:cxnLst/>
            <a:rect l="l" t="t" r="r" b="b"/>
            <a:pathLst>
              <a:path w="748798" h="648050">
                <a:moveTo>
                  <a:pt x="0" y="0"/>
                </a:moveTo>
                <a:lnTo>
                  <a:pt x="748797" y="0"/>
                </a:lnTo>
                <a:lnTo>
                  <a:pt x="748797" y="648051"/>
                </a:lnTo>
                <a:lnTo>
                  <a:pt x="0" y="64805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542556" y="595262"/>
            <a:ext cx="2012369" cy="5471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4418"/>
              </a:lnSpc>
              <a:spcBef>
                <a:spcPct val="0"/>
              </a:spcBef>
            </a:pPr>
            <a:r>
              <a:rPr lang="en-US" sz="3398">
                <a:solidFill>
                  <a:srgbClr val="1B4444"/>
                </a:solidFill>
                <a:latin typeface="Montserrat Classic Bold"/>
              </a:rPr>
              <a:t>CSE424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236393"/>
            <a:ext cx="15728030" cy="1050607"/>
            <a:chOff x="0" y="0"/>
            <a:chExt cx="4142362" cy="27670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142362" cy="276703"/>
            </a:xfrm>
            <a:custGeom>
              <a:avLst/>
              <a:gdLst/>
              <a:ahLst/>
              <a:cxnLst/>
              <a:rect l="l" t="t" r="r" b="b"/>
              <a:pathLst>
                <a:path w="4142362" h="276703">
                  <a:moveTo>
                    <a:pt x="0" y="0"/>
                  </a:moveTo>
                  <a:lnTo>
                    <a:pt x="4142362" y="0"/>
                  </a:lnTo>
                  <a:lnTo>
                    <a:pt x="4142362" y="276703"/>
                  </a:lnTo>
                  <a:lnTo>
                    <a:pt x="0" y="276703"/>
                  </a:lnTo>
                  <a:close/>
                </a:path>
              </a:pathLst>
            </a:custGeom>
            <a:solidFill>
              <a:srgbClr val="1B444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142362" cy="3148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3338789" y="9236393"/>
            <a:ext cx="8757453" cy="7571877"/>
          </a:xfrm>
          <a:custGeom>
            <a:avLst/>
            <a:gdLst/>
            <a:ahLst/>
            <a:cxnLst/>
            <a:rect l="l" t="t" r="r" b="b"/>
            <a:pathLst>
              <a:path w="8757453" h="7571877">
                <a:moveTo>
                  <a:pt x="0" y="0"/>
                </a:moveTo>
                <a:lnTo>
                  <a:pt x="8757453" y="0"/>
                </a:lnTo>
                <a:lnTo>
                  <a:pt x="8757453" y="7571877"/>
                </a:lnTo>
                <a:lnTo>
                  <a:pt x="0" y="75718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0432813" y="1028700"/>
            <a:ext cx="8290366" cy="7178993"/>
            <a:chOff x="0" y="0"/>
            <a:chExt cx="7029450" cy="608711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7029450" cy="6088380"/>
            </a:xfrm>
            <a:custGeom>
              <a:avLst/>
              <a:gdLst/>
              <a:ahLst/>
              <a:cxnLst/>
              <a:rect l="l" t="t" r="r" b="b"/>
              <a:pathLst>
                <a:path w="7029450" h="6088380">
                  <a:moveTo>
                    <a:pt x="5271770" y="0"/>
                  </a:moveTo>
                  <a:lnTo>
                    <a:pt x="1757680" y="0"/>
                  </a:lnTo>
                  <a:lnTo>
                    <a:pt x="0" y="3044190"/>
                  </a:lnTo>
                  <a:lnTo>
                    <a:pt x="0" y="4330700"/>
                  </a:lnTo>
                  <a:cubicBezTo>
                    <a:pt x="0" y="5300980"/>
                    <a:pt x="787400" y="6088380"/>
                    <a:pt x="1757680" y="6088380"/>
                  </a:cubicBezTo>
                  <a:lnTo>
                    <a:pt x="5271770" y="6088380"/>
                  </a:lnTo>
                  <a:lnTo>
                    <a:pt x="7029450" y="3044190"/>
                  </a:lnTo>
                  <a:lnTo>
                    <a:pt x="7029450" y="1757680"/>
                  </a:lnTo>
                  <a:cubicBezTo>
                    <a:pt x="7029450" y="787400"/>
                    <a:pt x="6242050" y="0"/>
                    <a:pt x="5271770" y="0"/>
                  </a:cubicBezTo>
                  <a:close/>
                </a:path>
              </a:pathLst>
            </a:custGeom>
            <a:blipFill>
              <a:blip r:embed="rId4"/>
              <a:stretch>
                <a:fillRect l="-18363" r="-35613"/>
              </a:stretch>
            </a:blipFill>
          </p:spPr>
        </p:sp>
      </p:grpSp>
      <p:sp>
        <p:nvSpPr>
          <p:cNvPr id="8" name="Freeform 8"/>
          <p:cNvSpPr/>
          <p:nvPr/>
        </p:nvSpPr>
        <p:spPr>
          <a:xfrm>
            <a:off x="-743643" y="-4954688"/>
            <a:ext cx="7666059" cy="6631969"/>
          </a:xfrm>
          <a:custGeom>
            <a:avLst/>
            <a:gdLst/>
            <a:ahLst/>
            <a:cxnLst/>
            <a:rect l="l" t="t" r="r" b="b"/>
            <a:pathLst>
              <a:path w="7666059" h="6631969">
                <a:moveTo>
                  <a:pt x="0" y="0"/>
                </a:moveTo>
                <a:lnTo>
                  <a:pt x="7666059" y="0"/>
                </a:lnTo>
                <a:lnTo>
                  <a:pt x="7666059" y="6631969"/>
                </a:lnTo>
                <a:lnTo>
                  <a:pt x="0" y="663196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2469962" y="380650"/>
            <a:ext cx="748798" cy="648050"/>
          </a:xfrm>
          <a:custGeom>
            <a:avLst/>
            <a:gdLst/>
            <a:ahLst/>
            <a:cxnLst/>
            <a:rect l="l" t="t" r="r" b="b"/>
            <a:pathLst>
              <a:path w="748798" h="648050">
                <a:moveTo>
                  <a:pt x="0" y="0"/>
                </a:moveTo>
                <a:lnTo>
                  <a:pt x="748798" y="0"/>
                </a:lnTo>
                <a:lnTo>
                  <a:pt x="748798" y="648050"/>
                </a:lnTo>
                <a:lnTo>
                  <a:pt x="0" y="64805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931192" y="1988875"/>
            <a:ext cx="8115300" cy="1149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800"/>
              </a:lnSpc>
              <a:spcBef>
                <a:spcPct val="0"/>
              </a:spcBef>
            </a:pPr>
            <a:r>
              <a:rPr lang="en-US" sz="8000">
                <a:solidFill>
                  <a:srgbClr val="1B4444"/>
                </a:solidFill>
                <a:latin typeface="Montserrat Classic Bold"/>
              </a:rPr>
              <a:t>ABSTRACT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22418" y="3325994"/>
            <a:ext cx="9452541" cy="52266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8218" lvl="1" indent="-294109">
              <a:lnSpc>
                <a:spcPts val="3814"/>
              </a:lnSpc>
              <a:buFont typeface="Arial"/>
              <a:buChar char="•"/>
            </a:pPr>
            <a:r>
              <a:rPr lang="en-US" sz="2724" u="sng">
                <a:solidFill>
                  <a:srgbClr val="000000"/>
                </a:solidFill>
                <a:latin typeface="Montserrat Classic Bold"/>
              </a:rPr>
              <a:t>Objective:</a:t>
            </a:r>
            <a:r>
              <a:rPr lang="en-US" sz="2724">
                <a:solidFill>
                  <a:srgbClr val="000000"/>
                </a:solidFill>
                <a:latin typeface="Montserrat Classic"/>
              </a:rPr>
              <a:t> Comprehensive analysis of EEG models for specific mental disorder detection.</a:t>
            </a:r>
          </a:p>
          <a:p>
            <a:pPr marL="588218" lvl="1" indent="-294109">
              <a:lnSpc>
                <a:spcPts val="3814"/>
              </a:lnSpc>
              <a:buFont typeface="Arial"/>
              <a:buChar char="•"/>
            </a:pPr>
            <a:r>
              <a:rPr lang="en-US" sz="2724" u="sng">
                <a:solidFill>
                  <a:srgbClr val="000000"/>
                </a:solidFill>
                <a:latin typeface="Montserrat Classic Bold"/>
              </a:rPr>
              <a:t>Dataset:</a:t>
            </a:r>
            <a:r>
              <a:rPr lang="en-US" sz="2724">
                <a:solidFill>
                  <a:srgbClr val="000000"/>
                </a:solidFill>
                <a:latin typeface="Montserrat Classic"/>
              </a:rPr>
              <a:t> EEG signals from schizophrenic patients.</a:t>
            </a:r>
          </a:p>
          <a:p>
            <a:pPr marL="588218" lvl="1" indent="-294109">
              <a:lnSpc>
                <a:spcPts val="3814"/>
              </a:lnSpc>
              <a:buFont typeface="Arial"/>
              <a:buChar char="•"/>
            </a:pPr>
            <a:r>
              <a:rPr lang="en-US" sz="2724" u="sng">
                <a:solidFill>
                  <a:srgbClr val="000000"/>
                </a:solidFill>
                <a:latin typeface="Montserrat Classic Bold"/>
              </a:rPr>
              <a:t>Models:</a:t>
            </a:r>
            <a:r>
              <a:rPr lang="en-US" sz="2724">
                <a:solidFill>
                  <a:srgbClr val="000000"/>
                </a:solidFill>
                <a:latin typeface="Montserrat Classic"/>
              </a:rPr>
              <a:t> Logistic Regression, KNN, SVM (Linear and RBF), Random Forest, XGBoost, Decision Tree, and CNN.</a:t>
            </a:r>
          </a:p>
          <a:p>
            <a:pPr marL="588218" lvl="1" indent="-294109">
              <a:lnSpc>
                <a:spcPts val="3814"/>
              </a:lnSpc>
              <a:buFont typeface="Arial"/>
              <a:buChar char="•"/>
            </a:pPr>
            <a:r>
              <a:rPr lang="en-US" sz="2724" u="sng">
                <a:solidFill>
                  <a:srgbClr val="000000"/>
                </a:solidFill>
                <a:latin typeface="Montserrat Classic Bold"/>
              </a:rPr>
              <a:t>Feature Extraction:</a:t>
            </a:r>
            <a:r>
              <a:rPr lang="en-US" sz="2724">
                <a:solidFill>
                  <a:srgbClr val="000000"/>
                </a:solidFill>
                <a:latin typeface="Montserrat Classic"/>
              </a:rPr>
              <a:t> Signal processing techniques.</a:t>
            </a:r>
          </a:p>
          <a:p>
            <a:pPr marL="588218" lvl="1" indent="-294109">
              <a:lnSpc>
                <a:spcPts val="3814"/>
              </a:lnSpc>
              <a:buFont typeface="Arial"/>
              <a:buChar char="•"/>
            </a:pPr>
            <a:r>
              <a:rPr lang="en-US" sz="2724" u="sng">
                <a:solidFill>
                  <a:srgbClr val="000000"/>
                </a:solidFill>
                <a:latin typeface="Montserrat Classic Bold"/>
              </a:rPr>
              <a:t>Evaluation:</a:t>
            </a:r>
            <a:r>
              <a:rPr lang="en-US" sz="2724">
                <a:solidFill>
                  <a:srgbClr val="000000"/>
                </a:solidFill>
                <a:latin typeface="Montserrat Classic"/>
              </a:rPr>
              <a:t> Assessment on accuracy, precision, and recall.</a:t>
            </a:r>
          </a:p>
          <a:p>
            <a:pPr marL="588218" lvl="1" indent="-294109">
              <a:lnSpc>
                <a:spcPts val="3814"/>
              </a:lnSpc>
              <a:buFont typeface="Arial"/>
              <a:buChar char="•"/>
            </a:pPr>
            <a:r>
              <a:rPr lang="en-US" sz="2724" u="sng">
                <a:solidFill>
                  <a:srgbClr val="000000"/>
                </a:solidFill>
                <a:latin typeface="Montserrat Classic Bold"/>
              </a:rPr>
              <a:t>Insights:</a:t>
            </a:r>
            <a:r>
              <a:rPr lang="en-US" sz="2724">
                <a:solidFill>
                  <a:srgbClr val="000000"/>
                </a:solidFill>
                <a:latin typeface="Montserrat Classic"/>
              </a:rPr>
              <a:t> Explore efficiency in mental disorder detection using EEG data.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6111467" y="9602017"/>
            <a:ext cx="1297274" cy="347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848"/>
              </a:lnSpc>
              <a:spcBef>
                <a:spcPct val="0"/>
              </a:spcBef>
            </a:pPr>
            <a:r>
              <a:rPr lang="en-US" sz="2191">
                <a:solidFill>
                  <a:srgbClr val="1B4444"/>
                </a:solidFill>
                <a:latin typeface="Montserrat Classic Bold"/>
              </a:rPr>
              <a:t>CSE424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236393"/>
            <a:ext cx="15728030" cy="1050607"/>
            <a:chOff x="0" y="0"/>
            <a:chExt cx="4142362" cy="27670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142362" cy="276703"/>
            </a:xfrm>
            <a:custGeom>
              <a:avLst/>
              <a:gdLst/>
              <a:ahLst/>
              <a:cxnLst/>
              <a:rect l="l" t="t" r="r" b="b"/>
              <a:pathLst>
                <a:path w="4142362" h="276703">
                  <a:moveTo>
                    <a:pt x="0" y="0"/>
                  </a:moveTo>
                  <a:lnTo>
                    <a:pt x="4142362" y="0"/>
                  </a:lnTo>
                  <a:lnTo>
                    <a:pt x="4142362" y="276703"/>
                  </a:lnTo>
                  <a:lnTo>
                    <a:pt x="0" y="276703"/>
                  </a:lnTo>
                  <a:close/>
                </a:path>
              </a:pathLst>
            </a:custGeom>
            <a:solidFill>
              <a:srgbClr val="1B444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142362" cy="3148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3338789" y="9236393"/>
            <a:ext cx="8757453" cy="7571877"/>
          </a:xfrm>
          <a:custGeom>
            <a:avLst/>
            <a:gdLst/>
            <a:ahLst/>
            <a:cxnLst/>
            <a:rect l="l" t="t" r="r" b="b"/>
            <a:pathLst>
              <a:path w="8757453" h="7571877">
                <a:moveTo>
                  <a:pt x="0" y="0"/>
                </a:moveTo>
                <a:lnTo>
                  <a:pt x="8757453" y="0"/>
                </a:lnTo>
                <a:lnTo>
                  <a:pt x="8757453" y="7571877"/>
                </a:lnTo>
                <a:lnTo>
                  <a:pt x="0" y="75718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-339114" y="3508864"/>
            <a:ext cx="5541952" cy="4799020"/>
            <a:chOff x="0" y="0"/>
            <a:chExt cx="7029450" cy="608711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7029450" cy="6088380"/>
            </a:xfrm>
            <a:custGeom>
              <a:avLst/>
              <a:gdLst/>
              <a:ahLst/>
              <a:cxnLst/>
              <a:rect l="l" t="t" r="r" b="b"/>
              <a:pathLst>
                <a:path w="7029450" h="6088380">
                  <a:moveTo>
                    <a:pt x="5271770" y="0"/>
                  </a:moveTo>
                  <a:lnTo>
                    <a:pt x="1757680" y="0"/>
                  </a:lnTo>
                  <a:lnTo>
                    <a:pt x="0" y="3044190"/>
                  </a:lnTo>
                  <a:lnTo>
                    <a:pt x="0" y="4330700"/>
                  </a:lnTo>
                  <a:cubicBezTo>
                    <a:pt x="0" y="5300980"/>
                    <a:pt x="787400" y="6088380"/>
                    <a:pt x="1757680" y="6088380"/>
                  </a:cubicBezTo>
                  <a:lnTo>
                    <a:pt x="5271770" y="6088380"/>
                  </a:lnTo>
                  <a:lnTo>
                    <a:pt x="7029450" y="3044190"/>
                  </a:lnTo>
                  <a:lnTo>
                    <a:pt x="7029450" y="1757680"/>
                  </a:lnTo>
                  <a:cubicBezTo>
                    <a:pt x="7029450" y="787400"/>
                    <a:pt x="6242050" y="0"/>
                    <a:pt x="5271770" y="0"/>
                  </a:cubicBezTo>
                  <a:close/>
                </a:path>
              </a:pathLst>
            </a:custGeom>
            <a:blipFill>
              <a:blip r:embed="rId4"/>
              <a:stretch>
                <a:fillRect l="-14999" r="-14999"/>
              </a:stretch>
            </a:blipFill>
          </p:spPr>
        </p:sp>
      </p:grpSp>
      <p:graphicFrame>
        <p:nvGraphicFramePr>
          <p:cNvPr id="8" name="Table 8"/>
          <p:cNvGraphicFramePr>
            <a:graphicFrameLocks noGrp="1"/>
          </p:cNvGraphicFramePr>
          <p:nvPr/>
        </p:nvGraphicFramePr>
        <p:xfrm>
          <a:off x="5620097" y="2745750"/>
          <a:ext cx="11949329" cy="6038851"/>
        </p:xfrm>
        <a:graphic>
          <a:graphicData uri="http://schemas.openxmlformats.org/drawingml/2006/table">
            <a:tbl>
              <a:tblPr/>
              <a:tblGrid>
                <a:gridCol w="51403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089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841113"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1B4444"/>
                          </a:solidFill>
                          <a:latin typeface="Montserrat Classic Bold"/>
                        </a:rPr>
                        <a:t>Mental Health Snapshot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A715"/>
                    </a:solidFill>
                  </a:tcPr>
                </a:tc>
                <a:tc>
                  <a:txBody>
                    <a:bodyPr/>
                    <a:lstStyle/>
                    <a:p>
                      <a:pPr marL="388618" lvl="1" indent="-194309" algn="l">
                        <a:lnSpc>
                          <a:spcPts val="251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1799">
                          <a:solidFill>
                            <a:srgbClr val="1B4444"/>
                          </a:solidFill>
                          <a:latin typeface="Montserrat Classic"/>
                        </a:rPr>
                        <a:t>WHO identifies depression as a major global cause of disability.</a:t>
                      </a:r>
                      <a:endParaRPr lang="en-US" sz="1100"/>
                    </a:p>
                    <a:p>
                      <a:pPr marL="388618" lvl="1" indent="-194309">
                        <a:lnSpc>
                          <a:spcPts val="2519"/>
                        </a:lnSpc>
                        <a:buFont typeface="Arial"/>
                        <a:buChar char="•"/>
                      </a:pPr>
                      <a:r>
                        <a:rPr lang="en-US" sz="1799">
                          <a:solidFill>
                            <a:srgbClr val="1B4444"/>
                          </a:solidFill>
                          <a:latin typeface="Montserrat Classic"/>
                        </a:rPr>
                        <a:t>Non-invasive methods, like EEG analysis, gaining attention for detection.</a:t>
                      </a: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62693"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1B4444"/>
                          </a:solidFill>
                          <a:latin typeface="Montserrat Classic Bold"/>
                        </a:rPr>
                        <a:t>Research Objective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A715"/>
                    </a:solidFill>
                  </a:tcPr>
                </a:tc>
                <a:tc>
                  <a:txBody>
                    <a:bodyPr/>
                    <a:lstStyle/>
                    <a:p>
                      <a:pPr marL="388618" lvl="1" indent="-194309" algn="l">
                        <a:lnSpc>
                          <a:spcPts val="251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1799">
                          <a:solidFill>
                            <a:srgbClr val="1B4444"/>
                          </a:solidFill>
                          <a:latin typeface="Montserrat Classic"/>
                        </a:rPr>
                        <a:t>Targeting schizophrenia using EEG signals.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93932"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1B4444"/>
                          </a:solidFill>
                          <a:latin typeface="Montserrat Classic Bold"/>
                        </a:rPr>
                        <a:t>Study Framework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A715"/>
                    </a:solidFill>
                  </a:tcPr>
                </a:tc>
                <a:tc>
                  <a:txBody>
                    <a:bodyPr/>
                    <a:lstStyle/>
                    <a:p>
                      <a:pPr marL="388618" lvl="1" indent="-194309" algn="l">
                        <a:lnSpc>
                          <a:spcPts val="251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1799" u="sng">
                          <a:solidFill>
                            <a:srgbClr val="1B4444"/>
                          </a:solidFill>
                          <a:latin typeface="Montserrat Classic Bold"/>
                        </a:rPr>
                        <a:t>Goal:</a:t>
                      </a:r>
                      <a:r>
                        <a:rPr lang="en-US" sz="1799">
                          <a:solidFill>
                            <a:srgbClr val="1B4444"/>
                          </a:solidFill>
                          <a:latin typeface="Montserrat Classic"/>
                        </a:rPr>
                        <a:t> Compare models (Logistic Regression, SVM, Random Forest, XGBoost, KNN, CNN).</a:t>
                      </a:r>
                      <a:endParaRPr lang="en-US" sz="1100"/>
                    </a:p>
                    <a:p>
                      <a:pPr marL="388618" lvl="1" indent="-194309">
                        <a:lnSpc>
                          <a:spcPts val="2519"/>
                        </a:lnSpc>
                        <a:buFont typeface="Arial"/>
                        <a:buChar char="•"/>
                      </a:pPr>
                      <a:r>
                        <a:rPr lang="en-US" sz="1799">
                          <a:solidFill>
                            <a:srgbClr val="1B4444"/>
                          </a:solidFill>
                          <a:latin typeface="Montserrat Classic"/>
                        </a:rPr>
                        <a:t>Evaluation based on accuracy, precision, and recall.</a:t>
                      </a: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1113"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1B4444"/>
                          </a:solidFill>
                          <a:latin typeface="Montserrat Classic Bold"/>
                        </a:rPr>
                        <a:t>Contribution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A715"/>
                    </a:solidFill>
                  </a:tcPr>
                </a:tc>
                <a:tc>
                  <a:txBody>
                    <a:bodyPr/>
                    <a:lstStyle/>
                    <a:p>
                      <a:pPr marL="388618" lvl="1" indent="-194309" algn="l">
                        <a:lnSpc>
                          <a:spcPts val="251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1799">
                          <a:solidFill>
                            <a:srgbClr val="1B4444"/>
                          </a:solidFill>
                          <a:latin typeface="Montserrat Classic"/>
                        </a:rPr>
                        <a:t>Insights into model performance for mental disorder detection.</a:t>
                      </a:r>
                      <a:endParaRPr lang="en-US" sz="1100"/>
                    </a:p>
                    <a:p>
                      <a:pPr marL="388618" lvl="1" indent="-194309">
                        <a:lnSpc>
                          <a:spcPts val="2519"/>
                        </a:lnSpc>
                        <a:buFont typeface="Arial"/>
                        <a:buChar char="•"/>
                      </a:pPr>
                      <a:r>
                        <a:rPr lang="en-US" sz="1799">
                          <a:solidFill>
                            <a:srgbClr val="1B4444"/>
                          </a:solidFill>
                          <a:latin typeface="Montserrat Classic"/>
                        </a:rPr>
                        <a:t>Contributes to leveraging ML for improved mental health diagnosis.</a:t>
                      </a: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9" name="Freeform 9"/>
          <p:cNvSpPr/>
          <p:nvPr/>
        </p:nvSpPr>
        <p:spPr>
          <a:xfrm flipH="1">
            <a:off x="12877959" y="-4827441"/>
            <a:ext cx="7666059" cy="6631969"/>
          </a:xfrm>
          <a:custGeom>
            <a:avLst/>
            <a:gdLst/>
            <a:ahLst/>
            <a:cxnLst/>
            <a:rect l="l" t="t" r="r" b="b"/>
            <a:pathLst>
              <a:path w="7666059" h="6631969">
                <a:moveTo>
                  <a:pt x="7666060" y="0"/>
                </a:moveTo>
                <a:lnTo>
                  <a:pt x="0" y="0"/>
                </a:lnTo>
                <a:lnTo>
                  <a:pt x="0" y="6631969"/>
                </a:lnTo>
                <a:lnTo>
                  <a:pt x="7666060" y="6631969"/>
                </a:lnTo>
                <a:lnTo>
                  <a:pt x="766606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028700" y="1095375"/>
            <a:ext cx="7902779" cy="10953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451"/>
              </a:lnSpc>
              <a:spcBef>
                <a:spcPct val="0"/>
              </a:spcBef>
            </a:pPr>
            <a:r>
              <a:rPr lang="en-US" sz="7682">
                <a:solidFill>
                  <a:srgbClr val="1B4444"/>
                </a:solidFill>
                <a:latin typeface="Montserrat Classic Bold"/>
              </a:rPr>
              <a:t>INTRODUCTION</a:t>
            </a:r>
          </a:p>
        </p:txBody>
      </p:sp>
      <p:sp>
        <p:nvSpPr>
          <p:cNvPr id="11" name="Freeform 11"/>
          <p:cNvSpPr/>
          <p:nvPr/>
        </p:nvSpPr>
        <p:spPr>
          <a:xfrm>
            <a:off x="16236347" y="543162"/>
            <a:ext cx="748798" cy="648050"/>
          </a:xfrm>
          <a:custGeom>
            <a:avLst/>
            <a:gdLst/>
            <a:ahLst/>
            <a:cxnLst/>
            <a:rect l="l" t="t" r="r" b="b"/>
            <a:pathLst>
              <a:path w="748798" h="648050">
                <a:moveTo>
                  <a:pt x="0" y="0"/>
                </a:moveTo>
                <a:lnTo>
                  <a:pt x="748797" y="0"/>
                </a:lnTo>
                <a:lnTo>
                  <a:pt x="748797" y="648051"/>
                </a:lnTo>
                <a:lnTo>
                  <a:pt x="0" y="64805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6111467" y="9602017"/>
            <a:ext cx="1297274" cy="347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848"/>
              </a:lnSpc>
              <a:spcBef>
                <a:spcPct val="0"/>
              </a:spcBef>
            </a:pPr>
            <a:r>
              <a:rPr lang="en-US" sz="2191">
                <a:solidFill>
                  <a:srgbClr val="1B4444"/>
                </a:solidFill>
                <a:latin typeface="Montserrat Classic Bold"/>
              </a:rPr>
              <a:t>CSE424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/>
          <p:cNvGraphicFramePr>
            <a:graphicFrameLocks noGrp="1"/>
          </p:cNvGraphicFramePr>
          <p:nvPr/>
        </p:nvGraphicFramePr>
        <p:xfrm>
          <a:off x="1028700" y="1924631"/>
          <a:ext cx="6322824" cy="3037181"/>
        </p:xfrm>
        <a:graphic>
          <a:graphicData uri="http://schemas.openxmlformats.org/drawingml/2006/table">
            <a:tbl>
              <a:tblPr/>
              <a:tblGrid>
                <a:gridCol w="63228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917597">
                <a:tc>
                  <a:txBody>
                    <a:bodyPr/>
                    <a:lstStyle/>
                    <a:p>
                      <a:pPr algn="l">
                        <a:lnSpc>
                          <a:spcPts val="3842"/>
                        </a:lnSpc>
                        <a:defRPr/>
                      </a:pPr>
                      <a:r>
                        <a:rPr lang="en-US" sz="2744">
                          <a:solidFill>
                            <a:srgbClr val="1B4444"/>
                          </a:solidFill>
                          <a:latin typeface="Montserrat Classic Bold"/>
                        </a:rPr>
                        <a:t>Growing Interest in EEG:</a:t>
                      </a:r>
                      <a:endParaRPr lang="en-US" sz="1100"/>
                    </a:p>
                  </a:txBody>
                  <a:tcPr marL="174296" marR="174296" marT="174296" marB="174296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A71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7838">
                <a:tc>
                  <a:txBody>
                    <a:bodyPr/>
                    <a:lstStyle/>
                    <a:p>
                      <a:pPr algn="l">
                        <a:lnSpc>
                          <a:spcPts val="2946"/>
                        </a:lnSpc>
                        <a:defRPr/>
                      </a:pPr>
                      <a:r>
                        <a:rPr lang="en-US" sz="2104">
                          <a:solidFill>
                            <a:srgbClr val="1B4444"/>
                          </a:solidFill>
                          <a:latin typeface="Montserrat Classic"/>
                        </a:rPr>
                        <a:t>EEG emerged as a powerful tool for mental disorder detection.</a:t>
                      </a:r>
                      <a:endParaRPr lang="en-US" sz="1100"/>
                    </a:p>
                  </a:txBody>
                  <a:tcPr marL="174296" marR="174296" marT="174296" marB="174296">
                    <a:lnL w="0" cap="flat" cmpd="sng" algn="ctr">
                      <a:solidFill>
                        <a:srgbClr val="FDA71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DA71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947" cap="flat" cmpd="sng" algn="ctr">
                      <a:solidFill>
                        <a:srgbClr val="FDA71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01690">
                <a:tc>
                  <a:txBody>
                    <a:bodyPr/>
                    <a:lstStyle/>
                    <a:p>
                      <a:pPr algn="l">
                        <a:lnSpc>
                          <a:spcPts val="2946"/>
                        </a:lnSpc>
                        <a:defRPr/>
                      </a:pPr>
                      <a:r>
                        <a:rPr lang="en-US" sz="2104" dirty="0">
                          <a:solidFill>
                            <a:srgbClr val="1B4444"/>
                          </a:solidFill>
                          <a:latin typeface="Montserrat Classic"/>
                        </a:rPr>
                        <a:t>The shift from subjective methods to objective and quantitative measures.</a:t>
                      </a:r>
                      <a:endParaRPr lang="en-US" sz="1100" dirty="0"/>
                    </a:p>
                  </a:txBody>
                  <a:tcPr marL="174296" marR="174296" marT="174296" marB="174296">
                    <a:lnL w="0" cap="flat" cmpd="sng" algn="ctr">
                      <a:solidFill>
                        <a:srgbClr val="FDA71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DA71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947" cap="flat" cmpd="sng" algn="ctr">
                      <a:solidFill>
                        <a:srgbClr val="FDA71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947" cap="flat" cmpd="sng" algn="ctr">
                      <a:solidFill>
                        <a:srgbClr val="FDA71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3" name="Group 3"/>
          <p:cNvGrpSpPr/>
          <p:nvPr/>
        </p:nvGrpSpPr>
        <p:grpSpPr>
          <a:xfrm>
            <a:off x="0" y="9236393"/>
            <a:ext cx="15728030" cy="1050607"/>
            <a:chOff x="0" y="0"/>
            <a:chExt cx="4142362" cy="27670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142362" cy="276703"/>
            </a:xfrm>
            <a:custGeom>
              <a:avLst/>
              <a:gdLst/>
              <a:ahLst/>
              <a:cxnLst/>
              <a:rect l="l" t="t" r="r" b="b"/>
              <a:pathLst>
                <a:path w="4142362" h="276703">
                  <a:moveTo>
                    <a:pt x="0" y="0"/>
                  </a:moveTo>
                  <a:lnTo>
                    <a:pt x="4142362" y="0"/>
                  </a:lnTo>
                  <a:lnTo>
                    <a:pt x="4142362" y="276703"/>
                  </a:lnTo>
                  <a:lnTo>
                    <a:pt x="0" y="276703"/>
                  </a:lnTo>
                  <a:close/>
                </a:path>
              </a:pathLst>
            </a:custGeom>
            <a:solidFill>
              <a:srgbClr val="1B4444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142362" cy="3148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3338789" y="9236393"/>
            <a:ext cx="8757453" cy="7571877"/>
          </a:xfrm>
          <a:custGeom>
            <a:avLst/>
            <a:gdLst/>
            <a:ahLst/>
            <a:cxnLst/>
            <a:rect l="l" t="t" r="r" b="b"/>
            <a:pathLst>
              <a:path w="8757453" h="7571877">
                <a:moveTo>
                  <a:pt x="0" y="0"/>
                </a:moveTo>
                <a:lnTo>
                  <a:pt x="8757453" y="0"/>
                </a:lnTo>
                <a:lnTo>
                  <a:pt x="8757453" y="7571877"/>
                </a:lnTo>
                <a:lnTo>
                  <a:pt x="0" y="75718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28700" y="884740"/>
            <a:ext cx="12737432" cy="6597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170"/>
              </a:lnSpc>
              <a:spcBef>
                <a:spcPct val="0"/>
              </a:spcBef>
            </a:pPr>
            <a:r>
              <a:rPr lang="en-US" sz="4700">
                <a:solidFill>
                  <a:srgbClr val="1B4444"/>
                </a:solidFill>
                <a:latin typeface="Montserrat Classic Bold"/>
              </a:rPr>
              <a:t>BACKGROUND AND LITERATURE REVIEW</a:t>
            </a:r>
          </a:p>
        </p:txBody>
      </p:sp>
      <p:sp>
        <p:nvSpPr>
          <p:cNvPr id="8" name="Freeform 8"/>
          <p:cNvSpPr/>
          <p:nvPr/>
        </p:nvSpPr>
        <p:spPr>
          <a:xfrm flipH="1">
            <a:off x="13338789" y="-5087461"/>
            <a:ext cx="7666059" cy="6631969"/>
          </a:xfrm>
          <a:custGeom>
            <a:avLst/>
            <a:gdLst/>
            <a:ahLst/>
            <a:cxnLst/>
            <a:rect l="l" t="t" r="r" b="b"/>
            <a:pathLst>
              <a:path w="7666059" h="6631969">
                <a:moveTo>
                  <a:pt x="7666059" y="0"/>
                </a:moveTo>
                <a:lnTo>
                  <a:pt x="0" y="0"/>
                </a:lnTo>
                <a:lnTo>
                  <a:pt x="0" y="6631969"/>
                </a:lnTo>
                <a:lnTo>
                  <a:pt x="7666059" y="6631969"/>
                </a:lnTo>
                <a:lnTo>
                  <a:pt x="7666059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aphicFrame>
        <p:nvGraphicFramePr>
          <p:cNvPr id="9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2764043"/>
              </p:ext>
            </p:extLst>
          </p:nvPr>
        </p:nvGraphicFramePr>
        <p:xfrm>
          <a:off x="1028700" y="5380035"/>
          <a:ext cx="9563100" cy="3411266"/>
        </p:xfrm>
        <a:graphic>
          <a:graphicData uri="http://schemas.openxmlformats.org/drawingml/2006/table">
            <a:tbl>
              <a:tblPr/>
              <a:tblGrid>
                <a:gridCol w="9563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936695">
                <a:tc>
                  <a:txBody>
                    <a:bodyPr/>
                    <a:lstStyle/>
                    <a:p>
                      <a:pPr algn="l">
                        <a:lnSpc>
                          <a:spcPts val="3842"/>
                        </a:lnSpc>
                        <a:defRPr/>
                      </a:pPr>
                      <a:r>
                        <a:rPr lang="en-US" sz="2744" dirty="0">
                          <a:solidFill>
                            <a:srgbClr val="1B4444"/>
                          </a:solidFill>
                          <a:latin typeface="Montserrat Classic Bold"/>
                        </a:rPr>
                        <a:t>Schizophrenia Detection (</a:t>
                      </a:r>
                      <a:r>
                        <a:rPr lang="en-US" sz="2744" dirty="0" err="1">
                          <a:solidFill>
                            <a:srgbClr val="1B4444"/>
                          </a:solidFill>
                          <a:latin typeface="Montserrat Classic Bold"/>
                        </a:rPr>
                        <a:t>Devia</a:t>
                      </a:r>
                      <a:r>
                        <a:rPr lang="en-US" sz="2744" dirty="0">
                          <a:solidFill>
                            <a:srgbClr val="1B4444"/>
                          </a:solidFill>
                          <a:latin typeface="Montserrat Classic Bold"/>
                        </a:rPr>
                        <a:t> et al., 2019):</a:t>
                      </a:r>
                      <a:endParaRPr lang="en-US" sz="1100" dirty="0"/>
                    </a:p>
                  </a:txBody>
                  <a:tcPr marL="174296" marR="174296" marT="174296" marB="174296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A71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42309">
                <a:tc>
                  <a:txBody>
                    <a:bodyPr/>
                    <a:lstStyle/>
                    <a:p>
                      <a:pPr algn="l">
                        <a:lnSpc>
                          <a:spcPts val="2946"/>
                        </a:lnSpc>
                        <a:defRPr/>
                      </a:pPr>
                      <a:r>
                        <a:rPr lang="en-US" sz="2104">
                          <a:solidFill>
                            <a:srgbClr val="1B4444"/>
                          </a:solidFill>
                          <a:latin typeface="Montserrat Classic"/>
                        </a:rPr>
                        <a:t>EEG recordings during free-viewing tasks for schizophrenia diagnosis.</a:t>
                      </a:r>
                      <a:endParaRPr lang="en-US" sz="1100"/>
                    </a:p>
                  </a:txBody>
                  <a:tcPr marL="174296" marR="174296" marT="174296" marB="174296">
                    <a:lnL w="0" cap="flat" cmpd="sng" algn="ctr">
                      <a:solidFill>
                        <a:srgbClr val="FDA71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DA71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947" cap="flat" cmpd="sng" algn="ctr">
                      <a:solidFill>
                        <a:srgbClr val="FDA71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6131">
                <a:tc>
                  <a:txBody>
                    <a:bodyPr/>
                    <a:lstStyle/>
                    <a:p>
                      <a:pPr algn="l">
                        <a:lnSpc>
                          <a:spcPts val="2946"/>
                        </a:lnSpc>
                        <a:defRPr/>
                      </a:pPr>
                      <a:r>
                        <a:rPr lang="en-US" sz="2104">
                          <a:solidFill>
                            <a:srgbClr val="1B4444"/>
                          </a:solidFill>
                          <a:latin typeface="Montserrat Classic"/>
                        </a:rPr>
                        <a:t>Significant differences in occipital areas as potential biomarkers.</a:t>
                      </a:r>
                      <a:endParaRPr lang="en-US" sz="1100"/>
                    </a:p>
                  </a:txBody>
                  <a:tcPr marL="174296" marR="174296" marT="174296" marB="174296">
                    <a:lnL w="0" cap="flat" cmpd="sng" algn="ctr">
                      <a:solidFill>
                        <a:srgbClr val="FDA71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DA71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947" cap="flat" cmpd="sng" algn="ctr">
                      <a:solidFill>
                        <a:srgbClr val="FDA71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947" cap="flat" cmpd="sng" algn="ctr">
                      <a:solidFill>
                        <a:srgbClr val="FDA71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6131">
                <a:tc>
                  <a:txBody>
                    <a:bodyPr/>
                    <a:lstStyle/>
                    <a:p>
                      <a:pPr algn="l">
                        <a:lnSpc>
                          <a:spcPts val="2946"/>
                        </a:lnSpc>
                        <a:defRPr/>
                      </a:pPr>
                      <a:r>
                        <a:rPr lang="en-US" sz="2104" dirty="0">
                          <a:solidFill>
                            <a:srgbClr val="1B4444"/>
                          </a:solidFill>
                          <a:latin typeface="Montserrat Classic"/>
                        </a:rPr>
                        <a:t>Classifier development shows promising sensitivity and specificity.</a:t>
                      </a:r>
                      <a:endParaRPr lang="en-US" sz="1100" dirty="0"/>
                    </a:p>
                  </a:txBody>
                  <a:tcPr marL="174296" marR="174296" marT="174296" marB="174296">
                    <a:lnL w="0" cap="flat" cmpd="sng" algn="ctr">
                      <a:solidFill>
                        <a:srgbClr val="FDA71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DA71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947" cap="flat" cmpd="sng" algn="ctr">
                      <a:solidFill>
                        <a:srgbClr val="FDA71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947" cap="flat" cmpd="sng" algn="ctr">
                      <a:solidFill>
                        <a:srgbClr val="FDA71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0" name="Freeform 10"/>
          <p:cNvSpPr/>
          <p:nvPr/>
        </p:nvSpPr>
        <p:spPr>
          <a:xfrm>
            <a:off x="12151211" y="3060269"/>
            <a:ext cx="5108089" cy="4756908"/>
          </a:xfrm>
          <a:custGeom>
            <a:avLst/>
            <a:gdLst/>
            <a:ahLst/>
            <a:cxnLst/>
            <a:rect l="l" t="t" r="r" b="b"/>
            <a:pathLst>
              <a:path w="5108089" h="4756908">
                <a:moveTo>
                  <a:pt x="0" y="0"/>
                </a:moveTo>
                <a:lnTo>
                  <a:pt x="5108089" y="0"/>
                </a:lnTo>
                <a:lnTo>
                  <a:pt x="5108089" y="4756908"/>
                </a:lnTo>
                <a:lnTo>
                  <a:pt x="0" y="475690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6111467" y="9602017"/>
            <a:ext cx="1297274" cy="347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848"/>
              </a:lnSpc>
              <a:spcBef>
                <a:spcPct val="0"/>
              </a:spcBef>
            </a:pPr>
            <a:r>
              <a:rPr lang="en-US" sz="2191">
                <a:solidFill>
                  <a:srgbClr val="1B4444"/>
                </a:solidFill>
                <a:latin typeface="Montserrat Classic Bold"/>
              </a:rPr>
              <a:t>CSE424</a:t>
            </a:r>
          </a:p>
        </p:txBody>
      </p:sp>
      <p:sp>
        <p:nvSpPr>
          <p:cNvPr id="12" name="Freeform 12"/>
          <p:cNvSpPr/>
          <p:nvPr/>
        </p:nvSpPr>
        <p:spPr>
          <a:xfrm>
            <a:off x="16111467" y="380650"/>
            <a:ext cx="748798" cy="648050"/>
          </a:xfrm>
          <a:custGeom>
            <a:avLst/>
            <a:gdLst/>
            <a:ahLst/>
            <a:cxnLst/>
            <a:rect l="l" t="t" r="r" b="b"/>
            <a:pathLst>
              <a:path w="748798" h="648050">
                <a:moveTo>
                  <a:pt x="0" y="0"/>
                </a:moveTo>
                <a:lnTo>
                  <a:pt x="748798" y="0"/>
                </a:lnTo>
                <a:lnTo>
                  <a:pt x="748798" y="648050"/>
                </a:lnTo>
                <a:lnTo>
                  <a:pt x="0" y="64805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/>
          <p:cNvGraphicFramePr>
            <a:graphicFrameLocks noGrp="1"/>
          </p:cNvGraphicFramePr>
          <p:nvPr/>
        </p:nvGraphicFramePr>
        <p:xfrm>
          <a:off x="1028700" y="1742636"/>
          <a:ext cx="7378744" cy="3692201"/>
        </p:xfrm>
        <a:graphic>
          <a:graphicData uri="http://schemas.openxmlformats.org/drawingml/2006/table">
            <a:tbl>
              <a:tblPr/>
              <a:tblGrid>
                <a:gridCol w="73787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983811">
                <a:tc>
                  <a:txBody>
                    <a:bodyPr/>
                    <a:lstStyle/>
                    <a:p>
                      <a:pPr algn="l">
                        <a:lnSpc>
                          <a:spcPts val="3562"/>
                        </a:lnSpc>
                        <a:defRPr/>
                      </a:pPr>
                      <a:r>
                        <a:rPr lang="en-US" sz="2544">
                          <a:solidFill>
                            <a:srgbClr val="1B4444"/>
                          </a:solidFill>
                          <a:latin typeface="Montserrat Classic Bold"/>
                        </a:rPr>
                        <a:t>Depression Detection (Saidi et al., 2020):</a:t>
                      </a:r>
                      <a:endParaRPr lang="en-US" sz="1100"/>
                    </a:p>
                  </a:txBody>
                  <a:tcPr marL="174296" marR="174296" marT="174296" marB="174296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A71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49655">
                <a:tc>
                  <a:txBody>
                    <a:bodyPr/>
                    <a:lstStyle/>
                    <a:p>
                      <a:pPr algn="l">
                        <a:lnSpc>
                          <a:spcPts val="2666"/>
                        </a:lnSpc>
                        <a:defRPr/>
                      </a:pPr>
                      <a:r>
                        <a:rPr lang="en-US" sz="1904">
                          <a:solidFill>
                            <a:srgbClr val="1B4444"/>
                          </a:solidFill>
                          <a:latin typeface="Montserrat Classic"/>
                        </a:rPr>
                        <a:t>Hybrid CNN-SVM model for efficient depression detection.</a:t>
                      </a:r>
                      <a:endParaRPr lang="en-US" sz="1100"/>
                    </a:p>
                  </a:txBody>
                  <a:tcPr marL="174296" marR="174296" marT="174296" marB="174296">
                    <a:lnL w="0" cap="flat" cmpd="sng" algn="ctr">
                      <a:solidFill>
                        <a:srgbClr val="FDA71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DA71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430" cap="flat" cmpd="sng" algn="ctr">
                      <a:solidFill>
                        <a:srgbClr val="FDA71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49743">
                <a:tc>
                  <a:txBody>
                    <a:bodyPr/>
                    <a:lstStyle/>
                    <a:p>
                      <a:pPr algn="l">
                        <a:lnSpc>
                          <a:spcPts val="2666"/>
                        </a:lnSpc>
                        <a:defRPr/>
                      </a:pPr>
                      <a:r>
                        <a:rPr lang="en-US" sz="1904">
                          <a:solidFill>
                            <a:srgbClr val="1B4444"/>
                          </a:solidFill>
                          <a:latin typeface="Montserrat Classic"/>
                        </a:rPr>
                        <a:t>Superior accuracy compared to the baseline CNN model.</a:t>
                      </a:r>
                      <a:endParaRPr lang="en-US" sz="1100"/>
                    </a:p>
                  </a:txBody>
                  <a:tcPr marL="174296" marR="174296" marT="174296" marB="174296">
                    <a:lnL w="0" cap="flat" cmpd="sng" algn="ctr">
                      <a:solidFill>
                        <a:srgbClr val="FDA71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DA71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430" cap="flat" cmpd="sng" algn="ctr">
                      <a:solidFill>
                        <a:srgbClr val="FDA71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430" cap="flat" cmpd="sng" algn="ctr">
                      <a:solidFill>
                        <a:srgbClr val="FDA71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49655">
                <a:tc>
                  <a:txBody>
                    <a:bodyPr/>
                    <a:lstStyle/>
                    <a:p>
                      <a:pPr algn="l">
                        <a:lnSpc>
                          <a:spcPts val="2666"/>
                        </a:lnSpc>
                        <a:defRPr/>
                      </a:pPr>
                      <a:r>
                        <a:rPr lang="en-US" sz="1904">
                          <a:solidFill>
                            <a:srgbClr val="1B4444"/>
                          </a:solidFill>
                          <a:latin typeface="Montserrat Classic"/>
                        </a:rPr>
                        <a:t>Highlights the potential of combining CNN and SVM for enhanced accuracy.</a:t>
                      </a:r>
                      <a:endParaRPr lang="en-US" sz="1100"/>
                    </a:p>
                  </a:txBody>
                  <a:tcPr marL="174296" marR="174296" marT="174296" marB="174296">
                    <a:lnL w="0" cap="flat" cmpd="sng" algn="ctr">
                      <a:solidFill>
                        <a:srgbClr val="FDA71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DA71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430" cap="flat" cmpd="sng" algn="ctr">
                      <a:solidFill>
                        <a:srgbClr val="FDA71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430" cap="flat" cmpd="sng" algn="ctr">
                      <a:solidFill>
                        <a:srgbClr val="FDA71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3" name="Group 3"/>
          <p:cNvGrpSpPr/>
          <p:nvPr/>
        </p:nvGrpSpPr>
        <p:grpSpPr>
          <a:xfrm>
            <a:off x="0" y="9236393"/>
            <a:ext cx="15728030" cy="1050607"/>
            <a:chOff x="0" y="0"/>
            <a:chExt cx="4142362" cy="27670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142362" cy="276703"/>
            </a:xfrm>
            <a:custGeom>
              <a:avLst/>
              <a:gdLst/>
              <a:ahLst/>
              <a:cxnLst/>
              <a:rect l="l" t="t" r="r" b="b"/>
              <a:pathLst>
                <a:path w="4142362" h="276703">
                  <a:moveTo>
                    <a:pt x="0" y="0"/>
                  </a:moveTo>
                  <a:lnTo>
                    <a:pt x="4142362" y="0"/>
                  </a:lnTo>
                  <a:lnTo>
                    <a:pt x="4142362" y="276703"/>
                  </a:lnTo>
                  <a:lnTo>
                    <a:pt x="0" y="276703"/>
                  </a:lnTo>
                  <a:close/>
                </a:path>
              </a:pathLst>
            </a:custGeom>
            <a:solidFill>
              <a:srgbClr val="1B4444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142362" cy="3148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3338789" y="9236393"/>
            <a:ext cx="8757453" cy="7571877"/>
          </a:xfrm>
          <a:custGeom>
            <a:avLst/>
            <a:gdLst/>
            <a:ahLst/>
            <a:cxnLst/>
            <a:rect l="l" t="t" r="r" b="b"/>
            <a:pathLst>
              <a:path w="8757453" h="7571877">
                <a:moveTo>
                  <a:pt x="0" y="0"/>
                </a:moveTo>
                <a:lnTo>
                  <a:pt x="8757453" y="0"/>
                </a:lnTo>
                <a:lnTo>
                  <a:pt x="8757453" y="7571877"/>
                </a:lnTo>
                <a:lnTo>
                  <a:pt x="0" y="75718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28700" y="884740"/>
            <a:ext cx="12737432" cy="6597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170"/>
              </a:lnSpc>
              <a:spcBef>
                <a:spcPct val="0"/>
              </a:spcBef>
            </a:pPr>
            <a:r>
              <a:rPr lang="en-US" sz="4700">
                <a:solidFill>
                  <a:srgbClr val="1B4444"/>
                </a:solidFill>
                <a:latin typeface="Montserrat Classic Bold"/>
              </a:rPr>
              <a:t>BACKGROUND AND LITERATURE REVIEW</a:t>
            </a:r>
          </a:p>
        </p:txBody>
      </p:sp>
      <p:sp>
        <p:nvSpPr>
          <p:cNvPr id="8" name="Freeform 8"/>
          <p:cNvSpPr/>
          <p:nvPr/>
        </p:nvSpPr>
        <p:spPr>
          <a:xfrm flipH="1">
            <a:off x="13338789" y="-5087461"/>
            <a:ext cx="7666059" cy="6631969"/>
          </a:xfrm>
          <a:custGeom>
            <a:avLst/>
            <a:gdLst/>
            <a:ahLst/>
            <a:cxnLst/>
            <a:rect l="l" t="t" r="r" b="b"/>
            <a:pathLst>
              <a:path w="7666059" h="6631969">
                <a:moveTo>
                  <a:pt x="7666059" y="0"/>
                </a:moveTo>
                <a:lnTo>
                  <a:pt x="0" y="0"/>
                </a:lnTo>
                <a:lnTo>
                  <a:pt x="0" y="6631969"/>
                </a:lnTo>
                <a:lnTo>
                  <a:pt x="7666059" y="6631969"/>
                </a:lnTo>
                <a:lnTo>
                  <a:pt x="7666059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aphicFrame>
        <p:nvGraphicFramePr>
          <p:cNvPr id="9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0304508"/>
              </p:ext>
            </p:extLst>
          </p:nvPr>
        </p:nvGraphicFramePr>
        <p:xfrm>
          <a:off x="1028700" y="5505476"/>
          <a:ext cx="10395266" cy="3532789"/>
        </p:xfrm>
        <a:graphic>
          <a:graphicData uri="http://schemas.openxmlformats.org/drawingml/2006/table">
            <a:tbl>
              <a:tblPr/>
              <a:tblGrid>
                <a:gridCol w="103952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983815">
                <a:tc>
                  <a:txBody>
                    <a:bodyPr/>
                    <a:lstStyle/>
                    <a:p>
                      <a:pPr algn="l">
                        <a:lnSpc>
                          <a:spcPts val="3562"/>
                        </a:lnSpc>
                        <a:defRPr/>
                      </a:pPr>
                      <a:r>
                        <a:rPr lang="en-US" sz="2544" dirty="0">
                          <a:solidFill>
                            <a:srgbClr val="1B4444"/>
                          </a:solidFill>
                          <a:latin typeface="Montserrat Classic Bold"/>
                        </a:rPr>
                        <a:t>EEG Connectivity Networks (</a:t>
                      </a:r>
                      <a:r>
                        <a:rPr lang="en-US" sz="2544" dirty="0" err="1">
                          <a:solidFill>
                            <a:srgbClr val="1B4444"/>
                          </a:solidFill>
                          <a:latin typeface="Montserrat Classic Bold"/>
                        </a:rPr>
                        <a:t>Bougou</a:t>
                      </a:r>
                      <a:r>
                        <a:rPr lang="en-US" sz="2544" dirty="0">
                          <a:solidFill>
                            <a:srgbClr val="1B4444"/>
                          </a:solidFill>
                          <a:latin typeface="Montserrat Classic Bold"/>
                        </a:rPr>
                        <a:t> et al., 2019):</a:t>
                      </a:r>
                      <a:endParaRPr lang="en-US" sz="1100" dirty="0"/>
                    </a:p>
                  </a:txBody>
                  <a:tcPr marL="174296" marR="174296" marT="174296" marB="174296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A71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49658">
                <a:tc>
                  <a:txBody>
                    <a:bodyPr/>
                    <a:lstStyle/>
                    <a:p>
                      <a:pPr algn="l">
                        <a:lnSpc>
                          <a:spcPts val="2666"/>
                        </a:lnSpc>
                        <a:defRPr/>
                      </a:pPr>
                      <a:r>
                        <a:rPr lang="en-US" sz="1904">
                          <a:solidFill>
                            <a:srgbClr val="1B4444"/>
                          </a:solidFill>
                          <a:latin typeface="Montserrat Classic"/>
                        </a:rPr>
                        <a:t>Innovative architecture focusing on EEG connectivity patterns.</a:t>
                      </a:r>
                      <a:endParaRPr lang="en-US" sz="1100"/>
                    </a:p>
                  </a:txBody>
                  <a:tcPr marL="174296" marR="174296" marT="174296" marB="174296">
                    <a:lnL w="0" cap="flat" cmpd="sng" algn="ctr">
                      <a:solidFill>
                        <a:srgbClr val="FDA71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DA71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430" cap="flat" cmpd="sng" algn="ctr">
                      <a:solidFill>
                        <a:srgbClr val="FDA71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49658">
                <a:tc>
                  <a:txBody>
                    <a:bodyPr/>
                    <a:lstStyle/>
                    <a:p>
                      <a:pPr algn="l">
                        <a:lnSpc>
                          <a:spcPts val="2666"/>
                        </a:lnSpc>
                        <a:defRPr/>
                      </a:pPr>
                      <a:r>
                        <a:rPr lang="en-US" sz="1904">
                          <a:solidFill>
                            <a:srgbClr val="1B4444"/>
                          </a:solidFill>
                          <a:latin typeface="Montserrat Classic"/>
                        </a:rPr>
                        <a:t>Effective connectivity measures using graph theory metrics.</a:t>
                      </a:r>
                      <a:endParaRPr lang="en-US" sz="1100"/>
                    </a:p>
                  </a:txBody>
                  <a:tcPr marL="174296" marR="174296" marT="174296" marB="174296">
                    <a:lnL w="0" cap="flat" cmpd="sng" algn="ctr">
                      <a:solidFill>
                        <a:srgbClr val="FDA71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DA71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430" cap="flat" cmpd="sng" algn="ctr">
                      <a:solidFill>
                        <a:srgbClr val="FDA71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430" cap="flat" cmpd="sng" algn="ctr">
                      <a:solidFill>
                        <a:srgbClr val="FDA71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49658">
                <a:tc>
                  <a:txBody>
                    <a:bodyPr/>
                    <a:lstStyle/>
                    <a:p>
                      <a:pPr algn="l">
                        <a:lnSpc>
                          <a:spcPts val="2666"/>
                        </a:lnSpc>
                        <a:defRPr/>
                      </a:pPr>
                      <a:r>
                        <a:rPr lang="en-US" sz="1904" dirty="0">
                          <a:solidFill>
                            <a:srgbClr val="1B4444"/>
                          </a:solidFill>
                          <a:latin typeface="Montserrat Classic"/>
                        </a:rPr>
                        <a:t>Random Forest classifier achieves notable accuracy for schizophrenia classification.</a:t>
                      </a:r>
                      <a:endParaRPr lang="en-US" sz="1100" dirty="0"/>
                    </a:p>
                  </a:txBody>
                  <a:tcPr marL="174296" marR="174296" marT="174296" marB="174296">
                    <a:lnL w="0" cap="flat" cmpd="sng" algn="ctr">
                      <a:solidFill>
                        <a:srgbClr val="FDA71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DA71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430" cap="flat" cmpd="sng" algn="ctr">
                      <a:solidFill>
                        <a:srgbClr val="FDA71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430" cap="flat" cmpd="sng" algn="ctr">
                      <a:solidFill>
                        <a:srgbClr val="FDA71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0" name="Freeform 10"/>
          <p:cNvSpPr/>
          <p:nvPr/>
        </p:nvSpPr>
        <p:spPr>
          <a:xfrm>
            <a:off x="11776165" y="3055596"/>
            <a:ext cx="6267629" cy="4175808"/>
          </a:xfrm>
          <a:custGeom>
            <a:avLst/>
            <a:gdLst/>
            <a:ahLst/>
            <a:cxnLst/>
            <a:rect l="l" t="t" r="r" b="b"/>
            <a:pathLst>
              <a:path w="6267629" h="4175808">
                <a:moveTo>
                  <a:pt x="0" y="0"/>
                </a:moveTo>
                <a:lnTo>
                  <a:pt x="6267629" y="0"/>
                </a:lnTo>
                <a:lnTo>
                  <a:pt x="6267629" y="4175808"/>
                </a:lnTo>
                <a:lnTo>
                  <a:pt x="0" y="417580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6111467" y="9602017"/>
            <a:ext cx="1297274" cy="347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848"/>
              </a:lnSpc>
              <a:spcBef>
                <a:spcPct val="0"/>
              </a:spcBef>
            </a:pPr>
            <a:r>
              <a:rPr lang="en-US" sz="2191">
                <a:solidFill>
                  <a:srgbClr val="1B4444"/>
                </a:solidFill>
                <a:latin typeface="Montserrat Classic Bold"/>
              </a:rPr>
              <a:t>CSE424</a:t>
            </a:r>
          </a:p>
        </p:txBody>
      </p:sp>
      <p:sp>
        <p:nvSpPr>
          <p:cNvPr id="12" name="Freeform 12"/>
          <p:cNvSpPr/>
          <p:nvPr/>
        </p:nvSpPr>
        <p:spPr>
          <a:xfrm>
            <a:off x="16111467" y="380650"/>
            <a:ext cx="748798" cy="648050"/>
          </a:xfrm>
          <a:custGeom>
            <a:avLst/>
            <a:gdLst/>
            <a:ahLst/>
            <a:cxnLst/>
            <a:rect l="l" t="t" r="r" b="b"/>
            <a:pathLst>
              <a:path w="748798" h="648050">
                <a:moveTo>
                  <a:pt x="0" y="0"/>
                </a:moveTo>
                <a:lnTo>
                  <a:pt x="748798" y="0"/>
                </a:lnTo>
                <a:lnTo>
                  <a:pt x="748798" y="648050"/>
                </a:lnTo>
                <a:lnTo>
                  <a:pt x="0" y="64805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1823470"/>
              </p:ext>
            </p:extLst>
          </p:nvPr>
        </p:nvGraphicFramePr>
        <p:xfrm>
          <a:off x="1028700" y="1742636"/>
          <a:ext cx="10248900" cy="3778486"/>
        </p:xfrm>
        <a:graphic>
          <a:graphicData uri="http://schemas.openxmlformats.org/drawingml/2006/table">
            <a:tbl>
              <a:tblPr/>
              <a:tblGrid>
                <a:gridCol w="10248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983804">
                <a:tc>
                  <a:txBody>
                    <a:bodyPr/>
                    <a:lstStyle/>
                    <a:p>
                      <a:pPr algn="l">
                        <a:lnSpc>
                          <a:spcPts val="3562"/>
                        </a:lnSpc>
                        <a:defRPr/>
                      </a:pPr>
                      <a:r>
                        <a:rPr lang="en-US" sz="2544">
                          <a:solidFill>
                            <a:srgbClr val="1B4444"/>
                          </a:solidFill>
                          <a:latin typeface="Montserrat Classic Bold"/>
                        </a:rPr>
                        <a:t>Evaluation of Brain Connectivity using EEG (Olejarczyk, 2017):</a:t>
                      </a:r>
                      <a:endParaRPr lang="en-US" sz="1100"/>
                    </a:p>
                  </a:txBody>
                  <a:tcPr marL="174296" marR="174296" marT="174296" marB="174296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A71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49914">
                <a:tc>
                  <a:txBody>
                    <a:bodyPr/>
                    <a:lstStyle/>
                    <a:p>
                      <a:pPr algn="l">
                        <a:lnSpc>
                          <a:spcPts val="2666"/>
                        </a:lnSpc>
                        <a:defRPr/>
                      </a:pPr>
                      <a:r>
                        <a:rPr lang="en-US" sz="1900" b="0" i="0" kern="1200" dirty="0">
                          <a:solidFill>
                            <a:srgbClr val="1B4444"/>
                          </a:solidFill>
                          <a:effectLst/>
                          <a:latin typeface="Montserrat Classic" panose="020B0604020202020204" charset="0"/>
                          <a:ea typeface="+mn-ea"/>
                          <a:cs typeface="+mn-cs"/>
                        </a:rPr>
                        <a:t>Schizophrenia patients show reduced EEG connectivity and clustering.</a:t>
                      </a:r>
                      <a:endParaRPr lang="en-US" sz="1900" dirty="0">
                        <a:solidFill>
                          <a:srgbClr val="1B4444"/>
                        </a:solidFill>
                        <a:latin typeface="Montserrat Classic" panose="020B0604020202020204" charset="0"/>
                      </a:endParaRPr>
                    </a:p>
                  </a:txBody>
                  <a:tcPr marL="174296" marR="174296" marT="174296" marB="174296">
                    <a:lnL w="0" cap="flat" cmpd="sng" algn="ctr">
                      <a:solidFill>
                        <a:srgbClr val="FDA71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DA71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430" cap="flat" cmpd="sng" algn="ctr">
                      <a:solidFill>
                        <a:srgbClr val="FDA71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49649">
                <a:tc>
                  <a:txBody>
                    <a:bodyPr/>
                    <a:lstStyle/>
                    <a:p>
                      <a:pPr algn="l">
                        <a:lnSpc>
                          <a:spcPts val="2666"/>
                        </a:lnSpc>
                        <a:defRPr/>
                      </a:pPr>
                      <a:r>
                        <a:rPr lang="en-US" sz="1900" b="0" i="0" kern="1200" dirty="0">
                          <a:solidFill>
                            <a:srgbClr val="1B4444"/>
                          </a:solidFill>
                          <a:effectLst/>
                          <a:latin typeface="Montserrat Classic" panose="020B0604020202020204" charset="0"/>
                          <a:ea typeface="+mn-ea"/>
                          <a:cs typeface="+mn-cs"/>
                        </a:rPr>
                        <a:t>Alpha band exhibits notable frequency-specific connectivity differences.</a:t>
                      </a:r>
                      <a:endParaRPr lang="en-US" sz="1900" dirty="0">
                        <a:solidFill>
                          <a:srgbClr val="1B4444"/>
                        </a:solidFill>
                        <a:latin typeface="Montserrat Classic" panose="020B0604020202020204" charset="0"/>
                      </a:endParaRPr>
                    </a:p>
                  </a:txBody>
                  <a:tcPr marL="174296" marR="174296" marT="174296" marB="174296">
                    <a:lnL w="0" cap="flat" cmpd="sng" algn="ctr">
                      <a:solidFill>
                        <a:srgbClr val="FDA71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DA71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430" cap="flat" cmpd="sng" algn="ctr">
                      <a:solidFill>
                        <a:srgbClr val="FDA71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430" cap="flat" cmpd="sng" algn="ctr">
                      <a:solidFill>
                        <a:srgbClr val="FDA71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49649">
                <a:tc>
                  <a:txBody>
                    <a:bodyPr/>
                    <a:lstStyle/>
                    <a:p>
                      <a:pPr algn="l">
                        <a:lnSpc>
                          <a:spcPts val="2666"/>
                        </a:lnSpc>
                        <a:defRPr/>
                      </a:pPr>
                      <a:r>
                        <a:rPr lang="en-US" sz="1900" b="0" i="0" kern="1200" dirty="0">
                          <a:solidFill>
                            <a:srgbClr val="1B4444"/>
                          </a:solidFill>
                          <a:effectLst/>
                          <a:latin typeface="Montserrat Classic" panose="020B0604020202020204" charset="0"/>
                          <a:ea typeface="+mn-ea"/>
                          <a:cs typeface="+mn-cs"/>
                        </a:rPr>
                        <a:t>MRI indicates reduced white matter anisotropy and myelin in specific areas</a:t>
                      </a:r>
                      <a:endParaRPr lang="en-US" sz="1900" dirty="0">
                        <a:solidFill>
                          <a:srgbClr val="1B4444"/>
                        </a:solidFill>
                        <a:latin typeface="Montserrat Classic" panose="020B0604020202020204" charset="0"/>
                      </a:endParaRPr>
                    </a:p>
                  </a:txBody>
                  <a:tcPr marL="174296" marR="174296" marT="174296" marB="174296">
                    <a:lnL w="0" cap="flat" cmpd="sng" algn="ctr">
                      <a:solidFill>
                        <a:srgbClr val="FDA71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DA71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430" cap="flat" cmpd="sng" algn="ctr">
                      <a:solidFill>
                        <a:srgbClr val="FDA71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430" cap="flat" cmpd="sng" algn="ctr">
                      <a:solidFill>
                        <a:srgbClr val="FDA71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3" name="Group 3"/>
          <p:cNvGrpSpPr/>
          <p:nvPr/>
        </p:nvGrpSpPr>
        <p:grpSpPr>
          <a:xfrm>
            <a:off x="0" y="9236393"/>
            <a:ext cx="15728030" cy="1050607"/>
            <a:chOff x="0" y="0"/>
            <a:chExt cx="4142362" cy="27670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142362" cy="276703"/>
            </a:xfrm>
            <a:custGeom>
              <a:avLst/>
              <a:gdLst/>
              <a:ahLst/>
              <a:cxnLst/>
              <a:rect l="l" t="t" r="r" b="b"/>
              <a:pathLst>
                <a:path w="4142362" h="276703">
                  <a:moveTo>
                    <a:pt x="0" y="0"/>
                  </a:moveTo>
                  <a:lnTo>
                    <a:pt x="4142362" y="0"/>
                  </a:lnTo>
                  <a:lnTo>
                    <a:pt x="4142362" y="276703"/>
                  </a:lnTo>
                  <a:lnTo>
                    <a:pt x="0" y="276703"/>
                  </a:lnTo>
                  <a:close/>
                </a:path>
              </a:pathLst>
            </a:custGeom>
            <a:solidFill>
              <a:srgbClr val="1B4444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142362" cy="3148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3338789" y="9236393"/>
            <a:ext cx="8757453" cy="7571877"/>
          </a:xfrm>
          <a:custGeom>
            <a:avLst/>
            <a:gdLst/>
            <a:ahLst/>
            <a:cxnLst/>
            <a:rect l="l" t="t" r="r" b="b"/>
            <a:pathLst>
              <a:path w="8757453" h="7571877">
                <a:moveTo>
                  <a:pt x="0" y="0"/>
                </a:moveTo>
                <a:lnTo>
                  <a:pt x="8757453" y="0"/>
                </a:lnTo>
                <a:lnTo>
                  <a:pt x="8757453" y="7571877"/>
                </a:lnTo>
                <a:lnTo>
                  <a:pt x="0" y="75718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28700" y="884740"/>
            <a:ext cx="12737432" cy="6597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170"/>
              </a:lnSpc>
              <a:spcBef>
                <a:spcPct val="0"/>
              </a:spcBef>
            </a:pPr>
            <a:r>
              <a:rPr lang="en-US" sz="4700">
                <a:solidFill>
                  <a:srgbClr val="1B4444"/>
                </a:solidFill>
                <a:latin typeface="Montserrat Classic Bold"/>
              </a:rPr>
              <a:t>BACKGROUND AND LITERATURE REVIEW</a:t>
            </a:r>
          </a:p>
        </p:txBody>
      </p:sp>
      <p:sp>
        <p:nvSpPr>
          <p:cNvPr id="8" name="Freeform 8"/>
          <p:cNvSpPr/>
          <p:nvPr/>
        </p:nvSpPr>
        <p:spPr>
          <a:xfrm flipH="1">
            <a:off x="13338789" y="-5087461"/>
            <a:ext cx="7666059" cy="6631969"/>
          </a:xfrm>
          <a:custGeom>
            <a:avLst/>
            <a:gdLst/>
            <a:ahLst/>
            <a:cxnLst/>
            <a:rect l="l" t="t" r="r" b="b"/>
            <a:pathLst>
              <a:path w="7666059" h="6631969">
                <a:moveTo>
                  <a:pt x="7666059" y="0"/>
                </a:moveTo>
                <a:lnTo>
                  <a:pt x="0" y="0"/>
                </a:lnTo>
                <a:lnTo>
                  <a:pt x="0" y="6631969"/>
                </a:lnTo>
                <a:lnTo>
                  <a:pt x="7666059" y="6631969"/>
                </a:lnTo>
                <a:lnTo>
                  <a:pt x="7666059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aphicFrame>
        <p:nvGraphicFramePr>
          <p:cNvPr id="9" name="Table 9"/>
          <p:cNvGraphicFramePr>
            <a:graphicFrameLocks noGrp="1"/>
          </p:cNvGraphicFramePr>
          <p:nvPr/>
        </p:nvGraphicFramePr>
        <p:xfrm>
          <a:off x="1028700" y="5475525"/>
          <a:ext cx="15731404" cy="3542390"/>
        </p:xfrm>
        <a:graphic>
          <a:graphicData uri="http://schemas.openxmlformats.org/drawingml/2006/table">
            <a:tbl>
              <a:tblPr/>
              <a:tblGrid>
                <a:gridCol w="15731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983352">
                <a:tc>
                  <a:txBody>
                    <a:bodyPr/>
                    <a:lstStyle/>
                    <a:p>
                      <a:pPr algn="l">
                        <a:lnSpc>
                          <a:spcPts val="3562"/>
                        </a:lnSpc>
                        <a:defRPr/>
                      </a:pPr>
                      <a:r>
                        <a:rPr lang="en-US" sz="2544">
                          <a:solidFill>
                            <a:srgbClr val="1B4444"/>
                          </a:solidFill>
                          <a:latin typeface="Montserrat Classic Bold"/>
                        </a:rPr>
                        <a:t>Research Gap and Objective:</a:t>
                      </a:r>
                      <a:endParaRPr lang="en-US" sz="1100"/>
                    </a:p>
                  </a:txBody>
                  <a:tcPr marL="174296" marR="174296" marT="174296" marB="174296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A71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49347">
                <a:tc>
                  <a:txBody>
                    <a:bodyPr/>
                    <a:lstStyle/>
                    <a:p>
                      <a:pPr algn="l">
                        <a:lnSpc>
                          <a:spcPts val="2666"/>
                        </a:lnSpc>
                        <a:defRPr/>
                      </a:pPr>
                      <a:r>
                        <a:rPr lang="en-US" sz="1904">
                          <a:solidFill>
                            <a:srgbClr val="1B4444"/>
                          </a:solidFill>
                          <a:latin typeface="Montserrat Classic"/>
                        </a:rPr>
                        <a:t>Existing studies lack a comprehensive comparative analysis across models.</a:t>
                      </a:r>
                      <a:endParaRPr lang="en-US" sz="1100"/>
                    </a:p>
                  </a:txBody>
                  <a:tcPr marL="174296" marR="174296" marT="174296" marB="174296">
                    <a:lnL w="0" cap="flat" cmpd="sng" algn="ctr">
                      <a:solidFill>
                        <a:srgbClr val="FDA71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DA71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430" cap="flat" cmpd="sng" algn="ctr">
                      <a:solidFill>
                        <a:srgbClr val="FDA71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60433">
                <a:tc>
                  <a:txBody>
                    <a:bodyPr/>
                    <a:lstStyle/>
                    <a:p>
                      <a:pPr algn="l">
                        <a:lnSpc>
                          <a:spcPts val="2418"/>
                        </a:lnSpc>
                        <a:defRPr/>
                      </a:pPr>
                      <a:r>
                        <a:rPr lang="en-US" sz="1904">
                          <a:solidFill>
                            <a:srgbClr val="1B4444"/>
                          </a:solidFill>
                          <a:latin typeface="Montserrat Classic"/>
                        </a:rPr>
                        <a:t>This paper evaluates Logistic Regression, KNN, SVM, Random Forest, XGBoost, Decision Tree, and CNN.</a:t>
                      </a:r>
                      <a:endParaRPr lang="en-US" sz="1100"/>
                    </a:p>
                  </a:txBody>
                  <a:tcPr marL="174296" marR="174296" marT="174296" marB="174296">
                    <a:lnL w="0" cap="flat" cmpd="sng" algn="ctr">
                      <a:solidFill>
                        <a:srgbClr val="FDA71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DA71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430" cap="flat" cmpd="sng" algn="ctr">
                      <a:solidFill>
                        <a:srgbClr val="FDA71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430" cap="flat" cmpd="sng" algn="ctr">
                      <a:solidFill>
                        <a:srgbClr val="FDA71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49258">
                <a:tc>
                  <a:txBody>
                    <a:bodyPr/>
                    <a:lstStyle/>
                    <a:p>
                      <a:pPr algn="l">
                        <a:lnSpc>
                          <a:spcPts val="2666"/>
                        </a:lnSpc>
                        <a:defRPr/>
                      </a:pPr>
                      <a:r>
                        <a:rPr lang="en-US" sz="1904" dirty="0">
                          <a:solidFill>
                            <a:srgbClr val="1B4444"/>
                          </a:solidFill>
                          <a:latin typeface="Montserrat Classic"/>
                        </a:rPr>
                        <a:t>Objective: Provide insights into strengths and limitations of models for specific mental disorder detection through EEG analysis.</a:t>
                      </a:r>
                      <a:endParaRPr lang="en-US" sz="1100" dirty="0"/>
                    </a:p>
                  </a:txBody>
                  <a:tcPr marL="174296" marR="174296" marT="174296" marB="174296">
                    <a:lnL w="0" cap="flat" cmpd="sng" algn="ctr">
                      <a:solidFill>
                        <a:srgbClr val="FDA71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DA71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430" cap="flat" cmpd="sng" algn="ctr">
                      <a:solidFill>
                        <a:srgbClr val="FDA71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430" cap="flat" cmpd="sng" algn="ctr">
                      <a:solidFill>
                        <a:srgbClr val="FDA71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0" name="Freeform 10"/>
          <p:cNvSpPr/>
          <p:nvPr/>
        </p:nvSpPr>
        <p:spPr>
          <a:xfrm>
            <a:off x="16111467" y="380650"/>
            <a:ext cx="748798" cy="648050"/>
          </a:xfrm>
          <a:custGeom>
            <a:avLst/>
            <a:gdLst/>
            <a:ahLst/>
            <a:cxnLst/>
            <a:rect l="l" t="t" r="r" b="b"/>
            <a:pathLst>
              <a:path w="748798" h="648050">
                <a:moveTo>
                  <a:pt x="0" y="0"/>
                </a:moveTo>
                <a:lnTo>
                  <a:pt x="748798" y="0"/>
                </a:lnTo>
                <a:lnTo>
                  <a:pt x="748798" y="648050"/>
                </a:lnTo>
                <a:lnTo>
                  <a:pt x="0" y="64805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2756761" y="2271921"/>
            <a:ext cx="2709066" cy="2709066"/>
          </a:xfrm>
          <a:custGeom>
            <a:avLst/>
            <a:gdLst/>
            <a:ahLst/>
            <a:cxnLst/>
            <a:rect l="l" t="t" r="r" b="b"/>
            <a:pathLst>
              <a:path w="2709066" h="2709066">
                <a:moveTo>
                  <a:pt x="0" y="0"/>
                </a:moveTo>
                <a:lnTo>
                  <a:pt x="2709066" y="0"/>
                </a:lnTo>
                <a:lnTo>
                  <a:pt x="2709066" y="2709066"/>
                </a:lnTo>
                <a:lnTo>
                  <a:pt x="0" y="270906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6111467" y="9602017"/>
            <a:ext cx="1297274" cy="347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848"/>
              </a:lnSpc>
              <a:spcBef>
                <a:spcPct val="0"/>
              </a:spcBef>
            </a:pPr>
            <a:r>
              <a:rPr lang="en-US" sz="2191">
                <a:solidFill>
                  <a:srgbClr val="1B4444"/>
                </a:solidFill>
                <a:latin typeface="Montserrat Classic Bold"/>
              </a:rPr>
              <a:t>CSE424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9412077" cy="10287000"/>
            <a:chOff x="0" y="0"/>
            <a:chExt cx="2478901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78901" cy="2709333"/>
            </a:xfrm>
            <a:custGeom>
              <a:avLst/>
              <a:gdLst/>
              <a:ahLst/>
              <a:cxnLst/>
              <a:rect l="l" t="t" r="r" b="b"/>
              <a:pathLst>
                <a:path w="2478901" h="2709333">
                  <a:moveTo>
                    <a:pt x="0" y="0"/>
                  </a:moveTo>
                  <a:lnTo>
                    <a:pt x="2478901" y="0"/>
                  </a:lnTo>
                  <a:lnTo>
                    <a:pt x="247890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1B444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478901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28700" y="2507341"/>
            <a:ext cx="2752021" cy="2173718"/>
            <a:chOff x="0" y="0"/>
            <a:chExt cx="1319135" cy="104193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319135" cy="1041935"/>
            </a:xfrm>
            <a:custGeom>
              <a:avLst/>
              <a:gdLst/>
              <a:ahLst/>
              <a:cxnLst/>
              <a:rect l="l" t="t" r="r" b="b"/>
              <a:pathLst>
                <a:path w="1319135" h="1041935">
                  <a:moveTo>
                    <a:pt x="0" y="0"/>
                  </a:moveTo>
                  <a:lnTo>
                    <a:pt x="1319135" y="0"/>
                  </a:lnTo>
                  <a:lnTo>
                    <a:pt x="1319135" y="1041935"/>
                  </a:lnTo>
                  <a:lnTo>
                    <a:pt x="0" y="1041935"/>
                  </a:lnTo>
                  <a:close/>
                </a:path>
              </a:pathLst>
            </a:custGeom>
            <a:solidFill>
              <a:srgbClr val="FDA715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319135" cy="1089560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1B4444"/>
                  </a:solidFill>
                  <a:latin typeface="Montserrat Classic"/>
                </a:rPr>
                <a:t>EEG Recording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216979" y="2507341"/>
            <a:ext cx="2752021" cy="2173718"/>
            <a:chOff x="0" y="0"/>
            <a:chExt cx="1319135" cy="104193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319135" cy="1041935"/>
            </a:xfrm>
            <a:custGeom>
              <a:avLst/>
              <a:gdLst/>
              <a:ahLst/>
              <a:cxnLst/>
              <a:rect l="l" t="t" r="r" b="b"/>
              <a:pathLst>
                <a:path w="1319135" h="1041935">
                  <a:moveTo>
                    <a:pt x="0" y="0"/>
                  </a:moveTo>
                  <a:lnTo>
                    <a:pt x="1319135" y="0"/>
                  </a:lnTo>
                  <a:lnTo>
                    <a:pt x="1319135" y="1041935"/>
                  </a:lnTo>
                  <a:lnTo>
                    <a:pt x="0" y="1041935"/>
                  </a:lnTo>
                  <a:close/>
                </a:path>
              </a:pathLst>
            </a:custGeom>
            <a:solidFill>
              <a:srgbClr val="FDA715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1319135" cy="1089560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1B4444"/>
                  </a:solidFill>
                  <a:latin typeface="Montserrat Classic"/>
                </a:rPr>
                <a:t>Preprocessing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7407150" y="2530998"/>
            <a:ext cx="2752021" cy="2173718"/>
            <a:chOff x="0" y="0"/>
            <a:chExt cx="1319135" cy="104193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319135" cy="1041935"/>
            </a:xfrm>
            <a:custGeom>
              <a:avLst/>
              <a:gdLst/>
              <a:ahLst/>
              <a:cxnLst/>
              <a:rect l="l" t="t" r="r" b="b"/>
              <a:pathLst>
                <a:path w="1319135" h="1041935">
                  <a:moveTo>
                    <a:pt x="0" y="0"/>
                  </a:moveTo>
                  <a:lnTo>
                    <a:pt x="1319135" y="0"/>
                  </a:lnTo>
                  <a:lnTo>
                    <a:pt x="1319135" y="1041935"/>
                  </a:lnTo>
                  <a:lnTo>
                    <a:pt x="0" y="1041935"/>
                  </a:lnTo>
                  <a:close/>
                </a:path>
              </a:pathLst>
            </a:custGeom>
            <a:solidFill>
              <a:srgbClr val="FDA715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1319135" cy="1089560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1B4444"/>
                  </a:solidFill>
                  <a:latin typeface="Montserrat Classic"/>
                </a:rPr>
                <a:t>Analysis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0597321" y="2507341"/>
            <a:ext cx="3077046" cy="2173718"/>
            <a:chOff x="0" y="0"/>
            <a:chExt cx="1474930" cy="1041935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474930" cy="1041935"/>
            </a:xfrm>
            <a:custGeom>
              <a:avLst/>
              <a:gdLst/>
              <a:ahLst/>
              <a:cxnLst/>
              <a:rect l="l" t="t" r="r" b="b"/>
              <a:pathLst>
                <a:path w="1474930" h="1041935">
                  <a:moveTo>
                    <a:pt x="0" y="0"/>
                  </a:moveTo>
                  <a:lnTo>
                    <a:pt x="1474930" y="0"/>
                  </a:lnTo>
                  <a:lnTo>
                    <a:pt x="1474930" y="1041935"/>
                  </a:lnTo>
                  <a:lnTo>
                    <a:pt x="0" y="1041935"/>
                  </a:lnTo>
                  <a:close/>
                </a:path>
              </a:pathLst>
            </a:custGeom>
            <a:solidFill>
              <a:srgbClr val="FDA715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1474930" cy="1089560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1B4444"/>
                  </a:solidFill>
                  <a:latin typeface="Montserrat Classic"/>
                </a:rPr>
                <a:t>Transformations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4182254" y="2507341"/>
            <a:ext cx="3077046" cy="2173718"/>
            <a:chOff x="0" y="0"/>
            <a:chExt cx="1474930" cy="1041935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474930" cy="1041935"/>
            </a:xfrm>
            <a:custGeom>
              <a:avLst/>
              <a:gdLst/>
              <a:ahLst/>
              <a:cxnLst/>
              <a:rect l="l" t="t" r="r" b="b"/>
              <a:pathLst>
                <a:path w="1474930" h="1041935">
                  <a:moveTo>
                    <a:pt x="0" y="0"/>
                  </a:moveTo>
                  <a:lnTo>
                    <a:pt x="1474930" y="0"/>
                  </a:lnTo>
                  <a:lnTo>
                    <a:pt x="1474930" y="1041935"/>
                  </a:lnTo>
                  <a:lnTo>
                    <a:pt x="0" y="1041935"/>
                  </a:lnTo>
                  <a:close/>
                </a:path>
              </a:pathLst>
            </a:custGeom>
            <a:solidFill>
              <a:srgbClr val="FDA715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47625"/>
              <a:ext cx="1474930" cy="1089560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1B4444"/>
                  </a:solidFill>
                  <a:latin typeface="Montserrat Classic"/>
                </a:rPr>
                <a:t>Frequency Bands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775794" y="4813205"/>
            <a:ext cx="1257833" cy="1257833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812800"/>
                  </a:moveTo>
                  <a:lnTo>
                    <a:pt x="0" y="406400"/>
                  </a:lnTo>
                  <a:lnTo>
                    <a:pt x="203200" y="40640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609600" y="406400"/>
                  </a:lnTo>
                  <a:lnTo>
                    <a:pt x="812800" y="406400"/>
                  </a:lnTo>
                  <a:lnTo>
                    <a:pt x="406400" y="812800"/>
                  </a:lnTo>
                  <a:close/>
                </a:path>
              </a:pathLst>
            </a:custGeom>
            <a:solidFill>
              <a:srgbClr val="FDA715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203200" y="-38100"/>
              <a:ext cx="406400" cy="749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1028700" y="1173833"/>
            <a:ext cx="6911555" cy="784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049"/>
              </a:lnSpc>
              <a:spcBef>
                <a:spcPct val="0"/>
              </a:spcBef>
            </a:pPr>
            <a:r>
              <a:rPr lang="en-US" sz="5499">
                <a:solidFill>
                  <a:srgbClr val="E5E5E5"/>
                </a:solidFill>
                <a:latin typeface="Montserrat Classic Bold"/>
              </a:rPr>
              <a:t>COLLECTED DATA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028700" y="6165084"/>
            <a:ext cx="2752021" cy="2656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DA715"/>
                </a:solidFill>
                <a:latin typeface="Montserrat Classic"/>
              </a:rPr>
              <a:t>Duration: 15 minutes, eyes-closed resting state.</a:t>
            </a:r>
          </a:p>
          <a:p>
            <a:pPr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DA715"/>
                </a:solidFill>
                <a:latin typeface="Montserrat Classic"/>
              </a:rPr>
              <a:t>Channels: 19 EEG channels (10–20 montage).</a:t>
            </a:r>
          </a:p>
          <a:p>
            <a:pPr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DA715"/>
                </a:solidFill>
                <a:latin typeface="Montserrat Classic"/>
              </a:rPr>
              <a:t>Sampling Frequency: 250 Hz.</a:t>
            </a:r>
          </a:p>
        </p:txBody>
      </p:sp>
      <p:grpSp>
        <p:nvGrpSpPr>
          <p:cNvPr id="25" name="Group 25"/>
          <p:cNvGrpSpPr/>
          <p:nvPr/>
        </p:nvGrpSpPr>
        <p:grpSpPr>
          <a:xfrm>
            <a:off x="4964073" y="4813205"/>
            <a:ext cx="1257833" cy="1257833"/>
            <a:chOff x="0" y="0"/>
            <a:chExt cx="812800" cy="8128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812800"/>
                  </a:moveTo>
                  <a:lnTo>
                    <a:pt x="0" y="406400"/>
                  </a:lnTo>
                  <a:lnTo>
                    <a:pt x="203200" y="40640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609600" y="406400"/>
                  </a:lnTo>
                  <a:lnTo>
                    <a:pt x="812800" y="406400"/>
                  </a:lnTo>
                  <a:lnTo>
                    <a:pt x="406400" y="812800"/>
                  </a:lnTo>
                  <a:close/>
                </a:path>
              </a:pathLst>
            </a:custGeom>
            <a:solidFill>
              <a:srgbClr val="FDA715"/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203200" y="-38100"/>
              <a:ext cx="406400" cy="749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4216979" y="6165084"/>
            <a:ext cx="2752021" cy="19900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DA715"/>
                </a:solidFill>
                <a:latin typeface="Montserrat Classic"/>
              </a:rPr>
              <a:t>Selection of 30-second artifact-free segments.</a:t>
            </a:r>
          </a:p>
          <a:p>
            <a:pPr>
              <a:lnSpc>
                <a:spcPts val="2659"/>
              </a:lnSpc>
              <a:spcBef>
                <a:spcPct val="0"/>
              </a:spcBef>
            </a:pPr>
            <a:endParaRPr lang="en-US" sz="1899">
              <a:solidFill>
                <a:srgbClr val="FDA715"/>
              </a:solidFill>
              <a:latin typeface="Montserrat Classic"/>
            </a:endParaRPr>
          </a:p>
          <a:p>
            <a:pPr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DA715"/>
                </a:solidFill>
                <a:latin typeface="Montserrat Classic"/>
              </a:rPr>
              <a:t>Butterworth filter (order 2) for physiological bands.</a:t>
            </a:r>
          </a:p>
        </p:txBody>
      </p:sp>
      <p:grpSp>
        <p:nvGrpSpPr>
          <p:cNvPr id="29" name="Group 29"/>
          <p:cNvGrpSpPr/>
          <p:nvPr/>
        </p:nvGrpSpPr>
        <p:grpSpPr>
          <a:xfrm>
            <a:off x="8154244" y="4813205"/>
            <a:ext cx="1257833" cy="1257833"/>
            <a:chOff x="0" y="0"/>
            <a:chExt cx="812800" cy="8128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812800"/>
                  </a:moveTo>
                  <a:lnTo>
                    <a:pt x="0" y="406400"/>
                  </a:lnTo>
                  <a:lnTo>
                    <a:pt x="203200" y="40640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609600" y="406400"/>
                  </a:lnTo>
                  <a:lnTo>
                    <a:pt x="812800" y="406400"/>
                  </a:lnTo>
                  <a:lnTo>
                    <a:pt x="406400" y="812800"/>
                  </a:lnTo>
                  <a:close/>
                </a:path>
              </a:pathLst>
            </a:custGeom>
            <a:solidFill>
              <a:srgbClr val="FDA715"/>
            </a:solidFill>
          </p:spPr>
        </p:sp>
        <p:sp>
          <p:nvSpPr>
            <p:cNvPr id="31" name="TextBox 31"/>
            <p:cNvSpPr txBox="1"/>
            <p:nvPr/>
          </p:nvSpPr>
          <p:spPr>
            <a:xfrm>
              <a:off x="203200" y="-38100"/>
              <a:ext cx="406400" cy="749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32" name="TextBox 32"/>
          <p:cNvSpPr txBox="1"/>
          <p:nvPr/>
        </p:nvSpPr>
        <p:spPr>
          <a:xfrm>
            <a:off x="7407150" y="6165084"/>
            <a:ext cx="2752021" cy="19900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59"/>
              </a:lnSpc>
            </a:pPr>
            <a:r>
              <a:rPr lang="en-US" sz="1899">
                <a:solidFill>
                  <a:srgbClr val="FDA715"/>
                </a:solidFill>
                <a:latin typeface="Montserrat Classic"/>
              </a:rPr>
              <a:t>Raw EEG data and re-referenced data were used.</a:t>
            </a:r>
          </a:p>
          <a:p>
            <a:pPr>
              <a:lnSpc>
                <a:spcPts val="2659"/>
              </a:lnSpc>
            </a:pPr>
            <a:endParaRPr lang="en-US" sz="1899">
              <a:solidFill>
                <a:srgbClr val="FDA715"/>
              </a:solidFill>
              <a:latin typeface="Montserrat Classic"/>
            </a:endParaRPr>
          </a:p>
          <a:p>
            <a:pPr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DA715"/>
                </a:solidFill>
                <a:latin typeface="Montserrat Classic"/>
              </a:rPr>
              <a:t>Reference Electrodes: CSD, AVERAGE, REST.</a:t>
            </a:r>
          </a:p>
        </p:txBody>
      </p:sp>
      <p:grpSp>
        <p:nvGrpSpPr>
          <p:cNvPr id="33" name="Group 33"/>
          <p:cNvGrpSpPr/>
          <p:nvPr/>
        </p:nvGrpSpPr>
        <p:grpSpPr>
          <a:xfrm>
            <a:off x="11506927" y="4813205"/>
            <a:ext cx="1257833" cy="1257833"/>
            <a:chOff x="0" y="0"/>
            <a:chExt cx="812800" cy="812800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812800"/>
                  </a:moveTo>
                  <a:lnTo>
                    <a:pt x="0" y="406400"/>
                  </a:lnTo>
                  <a:lnTo>
                    <a:pt x="203200" y="40640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609600" y="406400"/>
                  </a:lnTo>
                  <a:lnTo>
                    <a:pt x="812800" y="406400"/>
                  </a:lnTo>
                  <a:lnTo>
                    <a:pt x="406400" y="812800"/>
                  </a:lnTo>
                  <a:close/>
                </a:path>
              </a:pathLst>
            </a:custGeom>
            <a:solidFill>
              <a:srgbClr val="FDA715"/>
            </a:solidFill>
          </p:spPr>
        </p:sp>
        <p:sp>
          <p:nvSpPr>
            <p:cNvPr id="35" name="TextBox 35"/>
            <p:cNvSpPr txBox="1"/>
            <p:nvPr/>
          </p:nvSpPr>
          <p:spPr>
            <a:xfrm>
              <a:off x="203200" y="-38100"/>
              <a:ext cx="406400" cy="749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36" name="TextBox 36"/>
          <p:cNvSpPr txBox="1"/>
          <p:nvPr/>
        </p:nvSpPr>
        <p:spPr>
          <a:xfrm>
            <a:off x="10759833" y="6165084"/>
            <a:ext cx="3077046" cy="19900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59"/>
              </a:lnSpc>
            </a:pPr>
            <a:r>
              <a:rPr lang="en-US" sz="1899">
                <a:solidFill>
                  <a:srgbClr val="FDA715"/>
                </a:solidFill>
                <a:latin typeface="Montserrat Classic"/>
              </a:rPr>
              <a:t>CSD Toolbox: Laplacian estimators.</a:t>
            </a:r>
          </a:p>
          <a:p>
            <a:pPr>
              <a:lnSpc>
                <a:spcPts val="2659"/>
              </a:lnSpc>
            </a:pPr>
            <a:endParaRPr lang="en-US" sz="1899">
              <a:solidFill>
                <a:srgbClr val="FDA715"/>
              </a:solidFill>
              <a:latin typeface="Montserrat Classic"/>
            </a:endParaRPr>
          </a:p>
          <a:p>
            <a:pPr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DA715"/>
                </a:solidFill>
                <a:latin typeface="Montserrat Classic"/>
              </a:rPr>
              <a:t>REST Toolbox: Reference electrode standardization.</a:t>
            </a:r>
          </a:p>
        </p:txBody>
      </p:sp>
      <p:grpSp>
        <p:nvGrpSpPr>
          <p:cNvPr id="37" name="Group 37"/>
          <p:cNvGrpSpPr/>
          <p:nvPr/>
        </p:nvGrpSpPr>
        <p:grpSpPr>
          <a:xfrm>
            <a:off x="14929348" y="4618190"/>
            <a:ext cx="1257833" cy="1257833"/>
            <a:chOff x="0" y="0"/>
            <a:chExt cx="812800" cy="812800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812800"/>
                  </a:moveTo>
                  <a:lnTo>
                    <a:pt x="0" y="406400"/>
                  </a:lnTo>
                  <a:lnTo>
                    <a:pt x="203200" y="40640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609600" y="406400"/>
                  </a:lnTo>
                  <a:lnTo>
                    <a:pt x="812800" y="406400"/>
                  </a:lnTo>
                  <a:lnTo>
                    <a:pt x="406400" y="812800"/>
                  </a:lnTo>
                  <a:close/>
                </a:path>
              </a:pathLst>
            </a:custGeom>
            <a:solidFill>
              <a:srgbClr val="FDA715"/>
            </a:solidFill>
          </p:spPr>
        </p:sp>
        <p:sp>
          <p:nvSpPr>
            <p:cNvPr id="39" name="TextBox 39"/>
            <p:cNvSpPr txBox="1"/>
            <p:nvPr/>
          </p:nvSpPr>
          <p:spPr>
            <a:xfrm>
              <a:off x="203200" y="-38100"/>
              <a:ext cx="406400" cy="749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40" name="TextBox 40"/>
          <p:cNvSpPr txBox="1"/>
          <p:nvPr/>
        </p:nvSpPr>
        <p:spPr>
          <a:xfrm>
            <a:off x="14182254" y="6165084"/>
            <a:ext cx="3077046" cy="989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DA715"/>
                </a:solidFill>
                <a:latin typeface="Montserrat Classic"/>
              </a:rPr>
              <a:t>Delta, Theta, Alpha, Beta, Gamma.</a:t>
            </a:r>
          </a:p>
          <a:p>
            <a:pPr>
              <a:lnSpc>
                <a:spcPts val="2659"/>
              </a:lnSpc>
              <a:spcBef>
                <a:spcPct val="0"/>
              </a:spcBef>
            </a:pPr>
            <a:endParaRPr lang="en-US" sz="1899">
              <a:solidFill>
                <a:srgbClr val="FDA715"/>
              </a:solidFill>
              <a:latin typeface="Montserrat Classic"/>
            </a:endParaRPr>
          </a:p>
        </p:txBody>
      </p:sp>
      <p:sp>
        <p:nvSpPr>
          <p:cNvPr id="41" name="Freeform 41"/>
          <p:cNvSpPr/>
          <p:nvPr/>
        </p:nvSpPr>
        <p:spPr>
          <a:xfrm>
            <a:off x="16187181" y="1028700"/>
            <a:ext cx="748798" cy="648050"/>
          </a:xfrm>
          <a:custGeom>
            <a:avLst/>
            <a:gdLst/>
            <a:ahLst/>
            <a:cxnLst/>
            <a:rect l="l" t="t" r="r" b="b"/>
            <a:pathLst>
              <a:path w="748798" h="648050">
                <a:moveTo>
                  <a:pt x="0" y="0"/>
                </a:moveTo>
                <a:lnTo>
                  <a:pt x="748798" y="0"/>
                </a:lnTo>
                <a:lnTo>
                  <a:pt x="748798" y="648050"/>
                </a:lnTo>
                <a:lnTo>
                  <a:pt x="0" y="6480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599</Words>
  <Application>Microsoft Office PowerPoint</Application>
  <PresentationFormat>Custom</PresentationFormat>
  <Paragraphs>115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Calibri</vt:lpstr>
      <vt:lpstr>Arial</vt:lpstr>
      <vt:lpstr>Montserrat Classic Bold</vt:lpstr>
      <vt:lpstr>Montserrat Classic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Research Proposal Business Presentation in Dark Green Orange Geometric Style</dc:title>
  <cp:lastModifiedBy>Faiyaz Bin Yousuf</cp:lastModifiedBy>
  <cp:revision>3</cp:revision>
  <dcterms:created xsi:type="dcterms:W3CDTF">2006-08-16T00:00:00Z</dcterms:created>
  <dcterms:modified xsi:type="dcterms:W3CDTF">2023-12-18T23:08:55Z</dcterms:modified>
  <dc:identifier>DAF25hmM42Q</dc:identifier>
</cp:coreProperties>
</file>